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62" r:id="rId4"/>
    <p:sldId id="264" r:id="rId5"/>
    <p:sldId id="265" r:id="rId6"/>
    <p:sldId id="259" r:id="rId7"/>
    <p:sldId id="263" r:id="rId8"/>
    <p:sldId id="269" r:id="rId9"/>
    <p:sldId id="270" r:id="rId10"/>
    <p:sldId id="272" r:id="rId11"/>
    <p:sldId id="274" r:id="rId12"/>
    <p:sldId id="273" r:id="rId13"/>
    <p:sldId id="271" r:id="rId14"/>
    <p:sldId id="261" r:id="rId15"/>
    <p:sldId id="267" r:id="rId16"/>
    <p:sldId id="258" r:id="rId17"/>
    <p:sldId id="268"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FF"/>
    <a:srgbClr val="FFFF0A"/>
    <a:srgbClr val="80FF07"/>
    <a:srgbClr val="CCFF66"/>
    <a:srgbClr val="0049C0"/>
    <a:srgbClr val="FF8500"/>
    <a:srgbClr val="00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39" autoAdjust="0"/>
    <p:restoredTop sz="95985" autoAdjust="0"/>
  </p:normalViewPr>
  <p:slideViewPr>
    <p:cSldViewPr snapToGrid="0" snapToObjects="1">
      <p:cViewPr varScale="1">
        <p:scale>
          <a:sx n="160" d="100"/>
          <a:sy n="160" d="100"/>
        </p:scale>
        <p:origin x="2392"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A9E1D3-59D1-0D48-9F86-C7A1B23BC1BB}" type="datetimeFigureOut">
              <a:rPr lang="en-US" smtClean="0"/>
              <a:t>11/25/19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274F13-0F38-B644-BDCF-BB2A7FBB4699}" type="slidenum">
              <a:rPr lang="en-US" smtClean="0"/>
              <a:t>‹#›</a:t>
            </a:fld>
            <a:endParaRPr lang="en-US"/>
          </a:p>
        </p:txBody>
      </p:sp>
    </p:spTree>
    <p:extLst>
      <p:ext uri="{BB962C8B-B14F-4D97-AF65-F5344CB8AC3E}">
        <p14:creationId xmlns:p14="http://schemas.microsoft.com/office/powerpoint/2010/main" val="38105233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a:t>
            </a:fld>
            <a:endParaRPr lang="en-US"/>
          </a:p>
        </p:txBody>
      </p:sp>
    </p:spTree>
    <p:extLst>
      <p:ext uri="{BB962C8B-B14F-4D97-AF65-F5344CB8AC3E}">
        <p14:creationId xmlns:p14="http://schemas.microsoft.com/office/powerpoint/2010/main" val="214766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11</a:t>
            </a:fld>
            <a:endParaRPr lang="en-US"/>
          </a:p>
        </p:txBody>
      </p:sp>
    </p:spTree>
    <p:extLst>
      <p:ext uri="{BB962C8B-B14F-4D97-AF65-F5344CB8AC3E}">
        <p14:creationId xmlns:p14="http://schemas.microsoft.com/office/powerpoint/2010/main" val="249844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12</a:t>
            </a:fld>
            <a:endParaRPr lang="en-US"/>
          </a:p>
        </p:txBody>
      </p:sp>
    </p:spTree>
    <p:extLst>
      <p:ext uri="{BB962C8B-B14F-4D97-AF65-F5344CB8AC3E}">
        <p14:creationId xmlns:p14="http://schemas.microsoft.com/office/powerpoint/2010/main" val="3857504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13</a:t>
            </a:fld>
            <a:endParaRPr lang="en-US"/>
          </a:p>
        </p:txBody>
      </p:sp>
    </p:spTree>
    <p:extLst>
      <p:ext uri="{BB962C8B-B14F-4D97-AF65-F5344CB8AC3E}">
        <p14:creationId xmlns:p14="http://schemas.microsoft.com/office/powerpoint/2010/main" val="235787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14</a:t>
            </a:fld>
            <a:endParaRPr lang="en-US"/>
          </a:p>
        </p:txBody>
      </p:sp>
    </p:spTree>
    <p:extLst>
      <p:ext uri="{BB962C8B-B14F-4D97-AF65-F5344CB8AC3E}">
        <p14:creationId xmlns:p14="http://schemas.microsoft.com/office/powerpoint/2010/main" val="1432735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15</a:t>
            </a:fld>
            <a:endParaRPr lang="en-US"/>
          </a:p>
        </p:txBody>
      </p:sp>
    </p:spTree>
    <p:extLst>
      <p:ext uri="{BB962C8B-B14F-4D97-AF65-F5344CB8AC3E}">
        <p14:creationId xmlns:p14="http://schemas.microsoft.com/office/powerpoint/2010/main" val="3559974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16</a:t>
            </a:fld>
            <a:endParaRPr lang="en-US"/>
          </a:p>
        </p:txBody>
      </p:sp>
    </p:spTree>
    <p:extLst>
      <p:ext uri="{BB962C8B-B14F-4D97-AF65-F5344CB8AC3E}">
        <p14:creationId xmlns:p14="http://schemas.microsoft.com/office/powerpoint/2010/main" val="2670031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17</a:t>
            </a:fld>
            <a:endParaRPr lang="en-US"/>
          </a:p>
        </p:txBody>
      </p:sp>
    </p:spTree>
    <p:extLst>
      <p:ext uri="{BB962C8B-B14F-4D97-AF65-F5344CB8AC3E}">
        <p14:creationId xmlns:p14="http://schemas.microsoft.com/office/powerpoint/2010/main" val="284584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3</a:t>
            </a:fld>
            <a:endParaRPr lang="en-US"/>
          </a:p>
        </p:txBody>
      </p:sp>
    </p:spTree>
    <p:extLst>
      <p:ext uri="{BB962C8B-B14F-4D97-AF65-F5344CB8AC3E}">
        <p14:creationId xmlns:p14="http://schemas.microsoft.com/office/powerpoint/2010/main" val="306160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4</a:t>
            </a:fld>
            <a:endParaRPr lang="en-US"/>
          </a:p>
        </p:txBody>
      </p:sp>
    </p:spTree>
    <p:extLst>
      <p:ext uri="{BB962C8B-B14F-4D97-AF65-F5344CB8AC3E}">
        <p14:creationId xmlns:p14="http://schemas.microsoft.com/office/powerpoint/2010/main" val="244232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5</a:t>
            </a:fld>
            <a:endParaRPr lang="en-US"/>
          </a:p>
        </p:txBody>
      </p:sp>
    </p:spTree>
    <p:extLst>
      <p:ext uri="{BB962C8B-B14F-4D97-AF65-F5344CB8AC3E}">
        <p14:creationId xmlns:p14="http://schemas.microsoft.com/office/powerpoint/2010/main" val="4198616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6</a:t>
            </a:fld>
            <a:endParaRPr lang="en-US"/>
          </a:p>
        </p:txBody>
      </p:sp>
    </p:spTree>
    <p:extLst>
      <p:ext uri="{BB962C8B-B14F-4D97-AF65-F5344CB8AC3E}">
        <p14:creationId xmlns:p14="http://schemas.microsoft.com/office/powerpoint/2010/main" val="4280919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7</a:t>
            </a:fld>
            <a:endParaRPr lang="en-US"/>
          </a:p>
        </p:txBody>
      </p:sp>
    </p:spTree>
    <p:extLst>
      <p:ext uri="{BB962C8B-B14F-4D97-AF65-F5344CB8AC3E}">
        <p14:creationId xmlns:p14="http://schemas.microsoft.com/office/powerpoint/2010/main" val="189886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8</a:t>
            </a:fld>
            <a:endParaRPr lang="en-US"/>
          </a:p>
        </p:txBody>
      </p:sp>
    </p:spTree>
    <p:extLst>
      <p:ext uri="{BB962C8B-B14F-4D97-AF65-F5344CB8AC3E}">
        <p14:creationId xmlns:p14="http://schemas.microsoft.com/office/powerpoint/2010/main" val="157854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9</a:t>
            </a:fld>
            <a:endParaRPr lang="en-US"/>
          </a:p>
        </p:txBody>
      </p:sp>
    </p:spTree>
    <p:extLst>
      <p:ext uri="{BB962C8B-B14F-4D97-AF65-F5344CB8AC3E}">
        <p14:creationId xmlns:p14="http://schemas.microsoft.com/office/powerpoint/2010/main" val="9127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10</a:t>
            </a:fld>
            <a:endParaRPr lang="en-US"/>
          </a:p>
        </p:txBody>
      </p:sp>
    </p:spTree>
    <p:extLst>
      <p:ext uri="{BB962C8B-B14F-4D97-AF65-F5344CB8AC3E}">
        <p14:creationId xmlns:p14="http://schemas.microsoft.com/office/powerpoint/2010/main" val="255537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147074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3907922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321405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85001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331440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8AE248-65B5-C145-AE57-FD6269E44081}" type="datetimeFigureOut">
              <a:rPr lang="en-US" smtClean="0"/>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61637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AE248-65B5-C145-AE57-FD6269E44081}" type="datetimeFigureOut">
              <a:rPr lang="en-US" smtClean="0"/>
              <a:t>11/25/19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9192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AE248-65B5-C145-AE57-FD6269E44081}" type="datetimeFigureOut">
              <a:rPr lang="en-US" smtClean="0"/>
              <a:t>11/25/19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1158127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8AE248-65B5-C145-AE57-FD6269E44081}" type="datetimeFigureOut">
              <a:rPr lang="en-US" smtClean="0"/>
              <a:t>11/25/19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131493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8AE248-65B5-C145-AE57-FD6269E44081}" type="datetimeFigureOut">
              <a:rPr lang="en-US" smtClean="0"/>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764465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8AE248-65B5-C145-AE57-FD6269E44081}" type="datetimeFigureOut">
              <a:rPr lang="en-US" smtClean="0"/>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13837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AE248-65B5-C145-AE57-FD6269E44081}" type="datetimeFigureOut">
              <a:rPr lang="en-US" smtClean="0"/>
              <a:t>11/25/19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16E42-153B-C54A-8DD5-55AE016FFB25}" type="slidenum">
              <a:rPr lang="en-US" smtClean="0"/>
              <a:t>‹#›</a:t>
            </a:fld>
            <a:endParaRPr lang="en-US"/>
          </a:p>
        </p:txBody>
      </p:sp>
    </p:spTree>
    <p:extLst>
      <p:ext uri="{BB962C8B-B14F-4D97-AF65-F5344CB8AC3E}">
        <p14:creationId xmlns:p14="http://schemas.microsoft.com/office/powerpoint/2010/main" val="1531374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christian.veelken@cern.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4.emf"/><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1.emf"/><Relationship Id="rId7"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10"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emf"/><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
            <a:extLst>
              <a:ext uri="{FF2B5EF4-FFF2-40B4-BE49-F238E27FC236}">
                <a16:creationId xmlns:a16="http://schemas.microsoft.com/office/drawing/2014/main" id="{F51A5534-E818-FF4D-9B5E-8B142C9EA1D1}"/>
              </a:ext>
            </a:extLst>
          </p:cNvPr>
          <p:cNvSpPr txBox="1">
            <a:spLocks noChangeArrowheads="1"/>
          </p:cNvSpPr>
          <p:nvPr/>
        </p:nvSpPr>
        <p:spPr bwMode="auto">
          <a:xfrm>
            <a:off x="0" y="3450860"/>
            <a:ext cx="9144000" cy="1092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spcAft>
                <a:spcPts val="363"/>
              </a:spcAft>
              <a:buClr>
                <a:srgbClr val="000000"/>
              </a:buClr>
              <a:buSzPct val="45000"/>
            </a:pPr>
            <a:r>
              <a:rPr lang="en-GB" altLang="en-US" sz="3200" b="1" dirty="0">
                <a:solidFill>
                  <a:srgbClr val="000090"/>
                </a:solidFill>
              </a:rPr>
              <a:t>Christian Veelken</a:t>
            </a:r>
          </a:p>
          <a:p>
            <a:pPr algn="ctr" eaLnBrk="1" hangingPunct="1">
              <a:lnSpc>
                <a:spcPct val="93000"/>
              </a:lnSpc>
              <a:spcAft>
                <a:spcPts val="363"/>
              </a:spcAft>
              <a:buClr>
                <a:srgbClr val="000000"/>
              </a:buClr>
              <a:buSzPct val="45000"/>
            </a:pPr>
            <a:r>
              <a:rPr lang="en-GB" altLang="en-US" b="1" dirty="0">
                <a:solidFill>
                  <a:srgbClr val="0049C0"/>
                </a:solidFill>
                <a:hlinkClick r:id="rId2"/>
              </a:rPr>
              <a:t>christian.veelken@cern.ch</a:t>
            </a:r>
            <a:endParaRPr lang="en-GB" altLang="en-US" b="1" dirty="0">
              <a:solidFill>
                <a:srgbClr val="0049C0"/>
              </a:solidFill>
            </a:endParaRPr>
          </a:p>
          <a:p>
            <a:pPr algn="ctr" eaLnBrk="1" hangingPunct="1">
              <a:lnSpc>
                <a:spcPct val="93000"/>
              </a:lnSpc>
              <a:spcAft>
                <a:spcPts val="363"/>
              </a:spcAft>
              <a:buClr>
                <a:srgbClr val="000000"/>
              </a:buClr>
              <a:buSzPct val="45000"/>
            </a:pPr>
            <a:endParaRPr lang="en-GB" altLang="en-US" sz="200" b="1" dirty="0">
              <a:solidFill>
                <a:srgbClr val="000090"/>
              </a:solidFill>
            </a:endParaRPr>
          </a:p>
          <a:p>
            <a:pPr algn="ctr" eaLnBrk="1" hangingPunct="1">
              <a:lnSpc>
                <a:spcPct val="93000"/>
              </a:lnSpc>
              <a:spcAft>
                <a:spcPts val="363"/>
              </a:spcAft>
              <a:buClr>
                <a:srgbClr val="000000"/>
              </a:buClr>
              <a:buSzPct val="45000"/>
            </a:pPr>
            <a:endParaRPr lang="en-GB" altLang="en-US" sz="200" b="1" u="sng" dirty="0">
              <a:solidFill>
                <a:srgbClr val="000090"/>
              </a:solidFill>
            </a:endParaRPr>
          </a:p>
          <a:p>
            <a:pPr algn="ctr" eaLnBrk="1" hangingPunct="1">
              <a:lnSpc>
                <a:spcPct val="93000"/>
              </a:lnSpc>
              <a:spcAft>
                <a:spcPts val="363"/>
              </a:spcAft>
              <a:buClr>
                <a:srgbClr val="000000"/>
              </a:buClr>
              <a:buSzPct val="45000"/>
            </a:pPr>
            <a:endParaRPr lang="en-GB" altLang="en-US" sz="200" b="1" dirty="0">
              <a:solidFill>
                <a:srgbClr val="000090"/>
              </a:solidFill>
            </a:endParaRPr>
          </a:p>
        </p:txBody>
      </p:sp>
      <p:sp>
        <p:nvSpPr>
          <p:cNvPr id="5" name="Text Box 2">
            <a:extLst>
              <a:ext uri="{FF2B5EF4-FFF2-40B4-BE49-F238E27FC236}">
                <a16:creationId xmlns:a16="http://schemas.microsoft.com/office/drawing/2014/main" id="{68C941D2-D498-834C-B887-D4E57F10D4E7}"/>
              </a:ext>
            </a:extLst>
          </p:cNvPr>
          <p:cNvSpPr txBox="1">
            <a:spLocks noChangeArrowheads="1"/>
          </p:cNvSpPr>
          <p:nvPr/>
        </p:nvSpPr>
        <p:spPr bwMode="auto">
          <a:xfrm>
            <a:off x="0" y="1816100"/>
            <a:ext cx="9144000" cy="1373966"/>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4800" b="1" dirty="0"/>
              <a:t>Statistical Methods:</a:t>
            </a:r>
          </a:p>
          <a:p>
            <a:pPr algn="ctr" eaLnBrk="1" hangingPunct="1">
              <a:lnSpc>
                <a:spcPct val="93000"/>
              </a:lnSpc>
              <a:buClr>
                <a:srgbClr val="000000"/>
              </a:buClr>
              <a:buSzPct val="45000"/>
            </a:pPr>
            <a:r>
              <a:rPr lang="en-US" altLang="en-US" sz="4800" b="1" dirty="0"/>
              <a:t>Random Numbers</a:t>
            </a:r>
            <a:endParaRPr lang="en-GB" altLang="en-US" sz="4800" b="1" dirty="0"/>
          </a:p>
        </p:txBody>
      </p:sp>
      <p:pic>
        <p:nvPicPr>
          <p:cNvPr id="3" name="Picture 2">
            <a:extLst>
              <a:ext uri="{FF2B5EF4-FFF2-40B4-BE49-F238E27FC236}">
                <a16:creationId xmlns:a16="http://schemas.microsoft.com/office/drawing/2014/main" id="{7F80690B-102E-A44D-BF4B-F01FCA961FAF}"/>
              </a:ext>
            </a:extLst>
          </p:cNvPr>
          <p:cNvPicPr>
            <a:picLocks noChangeAspect="1"/>
          </p:cNvPicPr>
          <p:nvPr/>
        </p:nvPicPr>
        <p:blipFill>
          <a:blip r:embed="rId3"/>
          <a:stretch>
            <a:fillRect/>
          </a:stretch>
        </p:blipFill>
        <p:spPr>
          <a:xfrm>
            <a:off x="2286000" y="4543275"/>
            <a:ext cx="4572000" cy="1079500"/>
          </a:xfrm>
          <a:prstGeom prst="rect">
            <a:avLst/>
          </a:prstGeom>
        </p:spPr>
      </p:pic>
    </p:spTree>
    <p:extLst>
      <p:ext uri="{BB962C8B-B14F-4D97-AF65-F5344CB8AC3E}">
        <p14:creationId xmlns:p14="http://schemas.microsoft.com/office/powerpoint/2010/main" val="38488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Inverse Transform Sampling</a:t>
            </a:r>
            <a:endParaRPr lang="en-GB" altLang="en-US" sz="3200" b="1" dirty="0"/>
          </a:p>
        </p:txBody>
      </p:sp>
      <p:sp>
        <p:nvSpPr>
          <p:cNvPr id="8" name="Text Box 4">
            <a:extLst>
              <a:ext uri="{FF2B5EF4-FFF2-40B4-BE49-F238E27FC236}">
                <a16:creationId xmlns:a16="http://schemas.microsoft.com/office/drawing/2014/main" id="{0F66C867-A047-A240-B524-2759F255F1B1}"/>
              </a:ext>
            </a:extLst>
          </p:cNvPr>
          <p:cNvSpPr txBox="1">
            <a:spLocks noChangeArrowheads="1"/>
          </p:cNvSpPr>
          <p:nvPr/>
        </p:nvSpPr>
        <p:spPr bwMode="auto">
          <a:xfrm>
            <a:off x="346075" y="746407"/>
            <a:ext cx="8638899"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The procedure is based on the </a:t>
            </a:r>
            <a:r>
              <a:rPr lang="en-US" altLang="en-US" b="1" dirty="0">
                <a:latin typeface="+mn-lt"/>
              </a:rPr>
              <a:t>cumulative distribution function </a:t>
            </a:r>
            <a:r>
              <a:rPr lang="en-US" altLang="en-US" dirty="0">
                <a:latin typeface="+mn-lt"/>
              </a:rPr>
              <a:t>(CDF)</a:t>
            </a:r>
            <a:endParaRPr lang="en-GB" altLang="en-US" dirty="0">
              <a:latin typeface="+mn-lt"/>
            </a:endParaRPr>
          </a:p>
        </p:txBody>
      </p:sp>
      <p:pic>
        <p:nvPicPr>
          <p:cNvPr id="6" name="Picture 5">
            <a:extLst>
              <a:ext uri="{FF2B5EF4-FFF2-40B4-BE49-F238E27FC236}">
                <a16:creationId xmlns:a16="http://schemas.microsoft.com/office/drawing/2014/main" id="{2AD0B6C2-DF5A-1E45-A16F-906DED125B31}"/>
              </a:ext>
            </a:extLst>
          </p:cNvPr>
          <p:cNvPicPr>
            <a:picLocks noChangeAspect="1"/>
          </p:cNvPicPr>
          <p:nvPr/>
        </p:nvPicPr>
        <p:blipFill>
          <a:blip r:embed="rId3"/>
          <a:stretch>
            <a:fillRect/>
          </a:stretch>
        </p:blipFill>
        <p:spPr>
          <a:xfrm>
            <a:off x="795075" y="1143768"/>
            <a:ext cx="1725488" cy="518256"/>
          </a:xfrm>
          <a:prstGeom prst="rect">
            <a:avLst/>
          </a:prstGeom>
        </p:spPr>
      </p:pic>
      <mc:AlternateContent xmlns:mc="http://schemas.openxmlformats.org/markup-compatibility/2006" xmlns:a14="http://schemas.microsoft.com/office/drawing/2010/main">
        <mc:Choice Requires="a14">
          <p:sp>
            <p:nvSpPr>
              <p:cNvPr id="14" name="Text Box 4">
                <a:extLst>
                  <a:ext uri="{FF2B5EF4-FFF2-40B4-BE49-F238E27FC236}">
                    <a16:creationId xmlns:a16="http://schemas.microsoft.com/office/drawing/2014/main" id="{3B1205A6-F80E-2C42-A0A3-8AA281FEB11F}"/>
                  </a:ext>
                </a:extLst>
              </p:cNvPr>
              <p:cNvSpPr txBox="1">
                <a:spLocks noChangeArrowheads="1"/>
              </p:cNvSpPr>
              <p:nvPr/>
            </p:nvSpPr>
            <p:spPr bwMode="auto">
              <a:xfrm>
                <a:off x="354026" y="1777394"/>
                <a:ext cx="8638899" cy="85869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The CDF satisfies 0 </a:t>
                </a:r>
                <a14:m>
                  <m:oMath xmlns:m="http://schemas.openxmlformats.org/officeDocument/2006/math">
                    <m:r>
                      <a:rPr lang="en-US" altLang="en-US" b="0" i="1" smtClean="0">
                        <a:latin typeface="Cambria Math" panose="02040503050406030204" pitchFamily="18" charset="0"/>
                      </a:rPr>
                      <m:t>≤</m:t>
                    </m:r>
                  </m:oMath>
                </a14:m>
                <a:r>
                  <a:rPr lang="en-US" altLang="en-US" dirty="0">
                    <a:latin typeface="+mn-lt"/>
                  </a:rPr>
                  <a:t> F(x) </a:t>
                </a:r>
                <a14:m>
                  <m:oMath xmlns:m="http://schemas.openxmlformats.org/officeDocument/2006/math">
                    <m:r>
                      <a:rPr lang="en-US" altLang="en-US" b="0" i="1" smtClean="0">
                        <a:latin typeface="Cambria Math" panose="02040503050406030204" pitchFamily="18" charset="0"/>
                      </a:rPr>
                      <m:t>≤</m:t>
                    </m:r>
                  </m:oMath>
                </a14:m>
                <a:r>
                  <a:rPr lang="en-US" altLang="en-US" dirty="0">
                    <a:latin typeface="+mn-lt"/>
                  </a:rPr>
                  <a:t> 1, since f(x) is a probability density, </a:t>
                </a:r>
              </a:p>
              <a:p>
                <a:pPr eaLnBrk="1" hangingPunct="1">
                  <a:lnSpc>
                    <a:spcPct val="93000"/>
                  </a:lnSpc>
                  <a:buClr>
                    <a:srgbClr val="000000"/>
                  </a:buClr>
                  <a:buSzPct val="45000"/>
                </a:pPr>
                <a:endParaRPr lang="en-US" altLang="en-US" sz="1200" dirty="0">
                  <a:latin typeface="+mn-lt"/>
                </a:endParaRPr>
              </a:p>
              <a:p>
                <a:pPr eaLnBrk="1" hangingPunct="1">
                  <a:lnSpc>
                    <a:spcPct val="93000"/>
                  </a:lnSpc>
                  <a:buClr>
                    <a:srgbClr val="000000"/>
                  </a:buClr>
                  <a:buSzPct val="45000"/>
                </a:pPr>
                <a:r>
                  <a:rPr lang="en-US" altLang="en-US" dirty="0">
                    <a:latin typeface="+mn-lt"/>
                  </a:rPr>
                  <a:t>which means it satisfies f(x) </a:t>
                </a:r>
                <a14:m>
                  <m:oMath xmlns:m="http://schemas.openxmlformats.org/officeDocument/2006/math">
                    <m:r>
                      <a:rPr lang="en-US" altLang="en-US" b="0" i="1" smtClean="0">
                        <a:latin typeface="Cambria Math" panose="02040503050406030204" pitchFamily="18" charset="0"/>
                      </a:rPr>
                      <m:t>≥</m:t>
                    </m:r>
                  </m:oMath>
                </a14:m>
                <a:r>
                  <a:rPr lang="en-US" altLang="en-US" dirty="0">
                    <a:latin typeface="+mn-lt"/>
                  </a:rPr>
                  <a:t> 0 and </a:t>
                </a:r>
                <a:endParaRPr lang="en-GB" altLang="en-US" dirty="0">
                  <a:latin typeface="+mn-lt"/>
                </a:endParaRPr>
              </a:p>
            </p:txBody>
          </p:sp>
        </mc:Choice>
        <mc:Fallback xmlns="">
          <p:sp>
            <p:nvSpPr>
              <p:cNvPr id="14" name="Text Box 4">
                <a:extLst>
                  <a:ext uri="{FF2B5EF4-FFF2-40B4-BE49-F238E27FC236}">
                    <a16:creationId xmlns:a16="http://schemas.microsoft.com/office/drawing/2014/main" id="{3B1205A6-F80E-2C42-A0A3-8AA281FEB11F}"/>
                  </a:ext>
                </a:extLst>
              </p:cNvPr>
              <p:cNvSpPr txBox="1">
                <a:spLocks noRot="1" noChangeAspect="1" noMove="1" noResize="1" noEditPoints="1" noAdjustHandles="1" noChangeArrowheads="1" noChangeShapeType="1" noTextEdit="1"/>
              </p:cNvSpPr>
              <p:nvPr/>
            </p:nvSpPr>
            <p:spPr bwMode="auto">
              <a:xfrm>
                <a:off x="354026" y="1777394"/>
                <a:ext cx="8638899" cy="858697"/>
              </a:xfrm>
              <a:prstGeom prst="rect">
                <a:avLst/>
              </a:prstGeom>
              <a:blipFill>
                <a:blip r:embed="rId5"/>
                <a:stretch>
                  <a:fillRect l="-2203" t="-11594" b="-18841"/>
                </a:stretch>
              </a:blipFill>
              <a:ln w="9525">
                <a:noFill/>
                <a:miter lim="800000"/>
                <a:headEnd/>
                <a:tailEnd/>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94A63DAA-5053-D144-A3FE-E8250BE92894}"/>
              </a:ext>
            </a:extLst>
          </p:cNvPr>
          <p:cNvPicPr>
            <a:picLocks noChangeAspect="1"/>
          </p:cNvPicPr>
          <p:nvPr/>
        </p:nvPicPr>
        <p:blipFill>
          <a:blip r:embed="rId6"/>
          <a:stretch>
            <a:fillRect/>
          </a:stretch>
        </p:blipFill>
        <p:spPr>
          <a:xfrm>
            <a:off x="4886078" y="2169630"/>
            <a:ext cx="1359743" cy="567599"/>
          </a:xfrm>
          <a:prstGeom prst="rect">
            <a:avLst/>
          </a:prstGeom>
        </p:spPr>
      </p:pic>
      <mc:AlternateContent xmlns:mc="http://schemas.openxmlformats.org/markup-compatibility/2006" xmlns:a14="http://schemas.microsoft.com/office/drawing/2010/main">
        <mc:Choice Requires="a14">
          <p:sp>
            <p:nvSpPr>
              <p:cNvPr id="12" name="Text Box 4">
                <a:extLst>
                  <a:ext uri="{FF2B5EF4-FFF2-40B4-BE49-F238E27FC236}">
                    <a16:creationId xmlns:a16="http://schemas.microsoft.com/office/drawing/2014/main" id="{941F667E-0731-7647-89EE-A34411A500B8}"/>
                  </a:ext>
                </a:extLst>
              </p:cNvPr>
              <p:cNvSpPr txBox="1">
                <a:spLocks noChangeArrowheads="1"/>
              </p:cNvSpPr>
              <p:nvPr/>
            </p:nvSpPr>
            <p:spPr bwMode="auto">
              <a:xfrm>
                <a:off x="354026" y="2999651"/>
                <a:ext cx="8638899" cy="163153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Procedure</a:t>
                </a:r>
              </a:p>
              <a:p>
                <a:pPr eaLnBrk="1" hangingPunct="1">
                  <a:lnSpc>
                    <a:spcPct val="93000"/>
                  </a:lnSpc>
                  <a:buClr>
                    <a:srgbClr val="000000"/>
                  </a:buClr>
                  <a:buSzPct val="4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Generate uniformly distributed random number u </a:t>
                </a:r>
                <a14:m>
                  <m:oMath xmlns:m="http://schemas.openxmlformats.org/officeDocument/2006/math">
                    <m:r>
                      <a:rPr lang="en-US" altLang="en-US" i="1">
                        <a:latin typeface="Cambria Math" panose="02040503050406030204" pitchFamily="18" charset="0"/>
                      </a:rPr>
                      <m:t>𝜖</m:t>
                    </m:r>
                  </m:oMath>
                </a14:m>
                <a:r>
                  <a:rPr lang="en-US" altLang="en-US" dirty="0">
                    <a:latin typeface="+mn-lt"/>
                  </a:rPr>
                  <a:t> [0,1] </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Compute x = F</a:t>
                </a:r>
                <a:r>
                  <a:rPr lang="en-US" altLang="en-US" baseline="30000" dirty="0">
                    <a:latin typeface="+mn-lt"/>
                  </a:rPr>
                  <a:t>-1</a:t>
                </a:r>
                <a:r>
                  <a:rPr lang="en-US" altLang="en-US" dirty="0">
                    <a:latin typeface="+mn-lt"/>
                  </a:rPr>
                  <a:t>(u) </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endParaRPr>
              </a:p>
              <a:p>
                <a:pPr eaLnBrk="1" hangingPunct="1">
                  <a:lnSpc>
                    <a:spcPct val="93000"/>
                  </a:lnSpc>
                  <a:buClr>
                    <a:srgbClr val="000000"/>
                  </a:buClr>
                  <a:buSzPct val="85000"/>
                </a:pPr>
                <a:r>
                  <a:rPr lang="en-US" altLang="en-US" dirty="0">
                    <a:latin typeface="+mn-lt"/>
                  </a:rPr>
                  <a:t>F</a:t>
                </a:r>
                <a:r>
                  <a:rPr lang="en-US" altLang="en-US" baseline="30000" dirty="0">
                    <a:latin typeface="+mn-lt"/>
                  </a:rPr>
                  <a:t>-1</a:t>
                </a:r>
                <a:r>
                  <a:rPr lang="en-US" altLang="en-US" dirty="0">
                    <a:latin typeface="+mn-lt"/>
                  </a:rPr>
                  <a:t> is the inverse function of F, such that F</a:t>
                </a:r>
                <a:r>
                  <a:rPr lang="en-US" altLang="en-US" baseline="30000" dirty="0">
                    <a:latin typeface="+mn-lt"/>
                  </a:rPr>
                  <a:t>-1</a:t>
                </a:r>
                <a:r>
                  <a:rPr lang="en-US" altLang="en-US" dirty="0">
                    <a:latin typeface="+mn-lt"/>
                  </a:rPr>
                  <a:t>(F(x)) = x</a:t>
                </a:r>
              </a:p>
            </p:txBody>
          </p:sp>
        </mc:Choice>
        <mc:Fallback xmlns="">
          <p:sp>
            <p:nvSpPr>
              <p:cNvPr id="12" name="Text Box 4">
                <a:extLst>
                  <a:ext uri="{FF2B5EF4-FFF2-40B4-BE49-F238E27FC236}">
                    <a16:creationId xmlns:a16="http://schemas.microsoft.com/office/drawing/2014/main" id="{941F667E-0731-7647-89EE-A34411A500B8}"/>
                  </a:ext>
                </a:extLst>
              </p:cNvPr>
              <p:cNvSpPr txBox="1">
                <a:spLocks noRot="1" noChangeAspect="1" noMove="1" noResize="1" noEditPoints="1" noAdjustHandles="1" noChangeArrowheads="1" noChangeShapeType="1" noTextEdit="1"/>
              </p:cNvSpPr>
              <p:nvPr/>
            </p:nvSpPr>
            <p:spPr bwMode="auto">
              <a:xfrm>
                <a:off x="354026" y="2999651"/>
                <a:ext cx="8638899" cy="1631537"/>
              </a:xfrm>
              <a:prstGeom prst="rect">
                <a:avLst/>
              </a:prstGeom>
              <a:blipFill>
                <a:blip r:embed="rId7"/>
                <a:stretch>
                  <a:fillRect l="-2203" t="-6923" b="-9231"/>
                </a:stretch>
              </a:blipFill>
              <a:ln w="9525">
                <a:noFill/>
                <a:miter lim="800000"/>
                <a:headEnd/>
                <a:tailEnd/>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C0443428-0A3F-9A4B-824F-98575A6257D0}"/>
              </a:ext>
            </a:extLst>
          </p:cNvPr>
          <p:cNvSpPr/>
          <p:nvPr/>
        </p:nvSpPr>
        <p:spPr>
          <a:xfrm>
            <a:off x="254442" y="5534071"/>
            <a:ext cx="6380922" cy="369332"/>
          </a:xfrm>
          <a:prstGeom prst="rect">
            <a:avLst/>
          </a:prstGeom>
        </p:spPr>
        <p:txBody>
          <a:bodyPr wrap="square">
            <a:spAutoFit/>
          </a:bodyPr>
          <a:lstStyle/>
          <a:p>
            <a:r>
              <a:rPr lang="en-US" dirty="0">
                <a:solidFill>
                  <a:srgbClr val="008BFF"/>
                </a:solidFill>
              </a:rPr>
              <a:t>https://</a:t>
            </a:r>
            <a:r>
              <a:rPr lang="en-US" dirty="0" err="1">
                <a:solidFill>
                  <a:srgbClr val="008BFF"/>
                </a:solidFill>
              </a:rPr>
              <a:t>en.wikipedia.org</a:t>
            </a:r>
            <a:r>
              <a:rPr lang="en-US" dirty="0">
                <a:solidFill>
                  <a:srgbClr val="008BFF"/>
                </a:solidFill>
              </a:rPr>
              <a:t>/wiki/</a:t>
            </a:r>
            <a:r>
              <a:rPr lang="en-US" dirty="0" err="1">
                <a:solidFill>
                  <a:srgbClr val="008BFF"/>
                </a:solidFill>
              </a:rPr>
              <a:t>Inverse_transform_sampling</a:t>
            </a:r>
            <a:endParaRPr lang="en-US" dirty="0">
              <a:solidFill>
                <a:srgbClr val="008BFF"/>
              </a:solidFill>
            </a:endParaRPr>
          </a:p>
        </p:txBody>
      </p:sp>
      <p:sp>
        <p:nvSpPr>
          <p:cNvPr id="16" name="Rectangle 15">
            <a:extLst>
              <a:ext uri="{FF2B5EF4-FFF2-40B4-BE49-F238E27FC236}">
                <a16:creationId xmlns:a16="http://schemas.microsoft.com/office/drawing/2014/main" id="{025A0CBA-93D4-2841-A54B-5F9901290401}"/>
              </a:ext>
            </a:extLst>
          </p:cNvPr>
          <p:cNvSpPr/>
          <p:nvPr/>
        </p:nvSpPr>
        <p:spPr>
          <a:xfrm>
            <a:off x="254442" y="5915589"/>
            <a:ext cx="5347252" cy="369332"/>
          </a:xfrm>
          <a:prstGeom prst="rect">
            <a:avLst/>
          </a:prstGeom>
        </p:spPr>
        <p:txBody>
          <a:bodyPr wrap="square">
            <a:spAutoFit/>
          </a:bodyPr>
          <a:lstStyle/>
          <a:p>
            <a:r>
              <a:rPr lang="en-US" dirty="0">
                <a:solidFill>
                  <a:srgbClr val="008BFF"/>
                </a:solidFill>
              </a:rPr>
              <a:t>https://</a:t>
            </a:r>
            <a:r>
              <a:rPr lang="en-US" dirty="0" err="1">
                <a:solidFill>
                  <a:srgbClr val="008BFF"/>
                </a:solidFill>
              </a:rPr>
              <a:t>www.youtube.com</a:t>
            </a:r>
            <a:r>
              <a:rPr lang="en-US" dirty="0">
                <a:solidFill>
                  <a:srgbClr val="008BFF"/>
                </a:solidFill>
              </a:rPr>
              <a:t>/</a:t>
            </a:r>
            <a:r>
              <a:rPr lang="en-US" dirty="0" err="1">
                <a:solidFill>
                  <a:srgbClr val="008BFF"/>
                </a:solidFill>
              </a:rPr>
              <a:t>watch?v</a:t>
            </a:r>
            <a:r>
              <a:rPr lang="en-US" dirty="0">
                <a:solidFill>
                  <a:srgbClr val="008BFF"/>
                </a:solidFill>
              </a:rPr>
              <a:t>=</a:t>
            </a:r>
            <a:r>
              <a:rPr lang="en-US" dirty="0" err="1">
                <a:solidFill>
                  <a:srgbClr val="008BFF"/>
                </a:solidFill>
              </a:rPr>
              <a:t>rnBbYsysPaU</a:t>
            </a:r>
            <a:endParaRPr lang="en-US" dirty="0">
              <a:solidFill>
                <a:srgbClr val="008BFF"/>
              </a:solidFill>
            </a:endParaRPr>
          </a:p>
        </p:txBody>
      </p:sp>
      <p:sp>
        <p:nvSpPr>
          <p:cNvPr id="13" name="Rectangle 16">
            <a:extLst>
              <a:ext uri="{FF2B5EF4-FFF2-40B4-BE49-F238E27FC236}">
                <a16:creationId xmlns:a16="http://schemas.microsoft.com/office/drawing/2014/main" id="{86CA2B35-FFDF-9540-8A0C-3D08EB11636E}"/>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10</a:t>
            </a:fld>
            <a:endParaRPr lang="en-US" altLang="en-US" sz="1200" dirty="0">
              <a:solidFill>
                <a:srgbClr val="595959"/>
              </a:solidFill>
              <a:cs typeface="Arial" panose="020B0604020202020204" pitchFamily="34" charset="0"/>
            </a:endParaRPr>
          </a:p>
        </p:txBody>
      </p:sp>
      <p:pic>
        <p:nvPicPr>
          <p:cNvPr id="17" name="Picture 16">
            <a:extLst>
              <a:ext uri="{FF2B5EF4-FFF2-40B4-BE49-F238E27FC236}">
                <a16:creationId xmlns:a16="http://schemas.microsoft.com/office/drawing/2014/main" id="{3713664C-EDDA-1945-AE76-89E0D86384CD}"/>
              </a:ext>
            </a:extLst>
          </p:cNvPr>
          <p:cNvPicPr>
            <a:picLocks noChangeAspect="1"/>
          </p:cNvPicPr>
          <p:nvPr/>
        </p:nvPicPr>
        <p:blipFill>
          <a:blip r:embed="rId8"/>
          <a:stretch>
            <a:fillRect/>
          </a:stretch>
        </p:blipFill>
        <p:spPr>
          <a:xfrm>
            <a:off x="-145348" y="6340839"/>
            <a:ext cx="621869" cy="621869"/>
          </a:xfrm>
          <a:prstGeom prst="rect">
            <a:avLst/>
          </a:prstGeom>
        </p:spPr>
      </p:pic>
    </p:spTree>
    <p:extLst>
      <p:ext uri="{BB962C8B-B14F-4D97-AF65-F5344CB8AC3E}">
        <p14:creationId xmlns:p14="http://schemas.microsoft.com/office/powerpoint/2010/main" val="1801494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Inverse Transform Sampling</a:t>
            </a:r>
            <a:endParaRPr lang="en-GB" altLang="en-US" sz="3200" b="1" dirty="0"/>
          </a:p>
        </p:txBody>
      </p:sp>
      <p:pic>
        <p:nvPicPr>
          <p:cNvPr id="13" name="Picture 6">
            <a:extLst>
              <a:ext uri="{FF2B5EF4-FFF2-40B4-BE49-F238E27FC236}">
                <a16:creationId xmlns:a16="http://schemas.microsoft.com/office/drawing/2014/main" id="{18CEB861-BA96-2D49-8F7F-7DD04AC38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7341" y="1893254"/>
            <a:ext cx="4984325" cy="367266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4412488E-6309-A94D-90A2-F924C513CF43}"/>
              </a:ext>
            </a:extLst>
          </p:cNvPr>
          <p:cNvCxnSpPr>
            <a:cxnSpLocks/>
          </p:cNvCxnSpPr>
          <p:nvPr/>
        </p:nvCxnSpPr>
        <p:spPr>
          <a:xfrm>
            <a:off x="1954036" y="3979624"/>
            <a:ext cx="2389366" cy="0"/>
          </a:xfrm>
          <a:prstGeom prst="straightConnector1">
            <a:avLst/>
          </a:prstGeom>
          <a:ln w="19050">
            <a:solidFill>
              <a:srgbClr val="008BFF"/>
            </a:solidFill>
            <a:tailEnd type="triangle"/>
          </a:ln>
        </p:spPr>
        <p:style>
          <a:lnRef idx="1">
            <a:schemeClr val="accent1"/>
          </a:lnRef>
          <a:fillRef idx="0">
            <a:schemeClr val="accent1"/>
          </a:fillRef>
          <a:effectRef idx="0">
            <a:schemeClr val="accent1"/>
          </a:effectRef>
          <a:fontRef idx="minor">
            <a:schemeClr val="tx1"/>
          </a:fontRef>
        </p:style>
      </p:cxnSp>
      <p:sp>
        <p:nvSpPr>
          <p:cNvPr id="19" name="Text Box 4">
            <a:extLst>
              <a:ext uri="{FF2B5EF4-FFF2-40B4-BE49-F238E27FC236}">
                <a16:creationId xmlns:a16="http://schemas.microsoft.com/office/drawing/2014/main" id="{424D7083-59BC-C747-9952-D2E3DDEF267A}"/>
              </a:ext>
            </a:extLst>
          </p:cNvPr>
          <p:cNvSpPr txBox="1">
            <a:spLocks noChangeArrowheads="1"/>
          </p:cNvSpPr>
          <p:nvPr/>
        </p:nvSpPr>
        <p:spPr bwMode="auto">
          <a:xfrm>
            <a:off x="834339" y="3836508"/>
            <a:ext cx="1209148"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u = 0.3125 </a:t>
            </a:r>
            <a:endParaRPr lang="en-GB" altLang="en-US" sz="2000" dirty="0">
              <a:solidFill>
                <a:srgbClr val="008BFF"/>
              </a:solidFill>
              <a:latin typeface="+mn-lt"/>
            </a:endParaRPr>
          </a:p>
        </p:txBody>
      </p:sp>
      <p:cxnSp>
        <p:nvCxnSpPr>
          <p:cNvPr id="21" name="Straight Arrow Connector 20">
            <a:extLst>
              <a:ext uri="{FF2B5EF4-FFF2-40B4-BE49-F238E27FC236}">
                <a16:creationId xmlns:a16="http://schemas.microsoft.com/office/drawing/2014/main" id="{59BFCB3E-7C0B-A447-BB68-01ECE2EC2A58}"/>
              </a:ext>
            </a:extLst>
          </p:cNvPr>
          <p:cNvCxnSpPr>
            <a:cxnSpLocks/>
          </p:cNvCxnSpPr>
          <p:nvPr/>
        </p:nvCxnSpPr>
        <p:spPr>
          <a:xfrm flipV="1">
            <a:off x="4343402" y="3979625"/>
            <a:ext cx="0" cy="1760895"/>
          </a:xfrm>
          <a:prstGeom prst="straightConnector1">
            <a:avLst/>
          </a:prstGeom>
          <a:ln w="19050">
            <a:solidFill>
              <a:srgbClr val="008BFF"/>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Text Box 4">
            <a:extLst>
              <a:ext uri="{FF2B5EF4-FFF2-40B4-BE49-F238E27FC236}">
                <a16:creationId xmlns:a16="http://schemas.microsoft.com/office/drawing/2014/main" id="{EB03A814-C95F-2E43-9131-797033A11208}"/>
              </a:ext>
            </a:extLst>
          </p:cNvPr>
          <p:cNvSpPr txBox="1">
            <a:spLocks noChangeArrowheads="1"/>
          </p:cNvSpPr>
          <p:nvPr/>
        </p:nvSpPr>
        <p:spPr bwMode="auto">
          <a:xfrm>
            <a:off x="4120585" y="5740520"/>
            <a:ext cx="878796"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x = -0.5 </a:t>
            </a:r>
            <a:endParaRPr lang="en-GB" altLang="en-US" sz="2000" dirty="0">
              <a:solidFill>
                <a:srgbClr val="008BFF"/>
              </a:solidFill>
              <a:latin typeface="+mn-lt"/>
            </a:endParaRPr>
          </a:p>
        </p:txBody>
      </p:sp>
      <p:pic>
        <p:nvPicPr>
          <p:cNvPr id="17" name="Picture 4">
            <a:extLst>
              <a:ext uri="{FF2B5EF4-FFF2-40B4-BE49-F238E27FC236}">
                <a16:creationId xmlns:a16="http://schemas.microsoft.com/office/drawing/2014/main" id="{EDA60AA8-1784-B647-906A-DF49969CD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278" y="763469"/>
            <a:ext cx="2405271" cy="17723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6">
            <a:extLst>
              <a:ext uri="{FF2B5EF4-FFF2-40B4-BE49-F238E27FC236}">
                <a16:creationId xmlns:a16="http://schemas.microsoft.com/office/drawing/2014/main" id="{14C35931-6CA6-1D43-B0D0-842D701FC3C9}"/>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11</a:t>
            </a:fld>
            <a:endParaRPr lang="en-US" altLang="en-US" sz="1200" dirty="0">
              <a:solidFill>
                <a:srgbClr val="595959"/>
              </a:solidFill>
              <a:cs typeface="Arial" panose="020B0604020202020204" pitchFamily="34" charset="0"/>
            </a:endParaRPr>
          </a:p>
        </p:txBody>
      </p:sp>
      <p:pic>
        <p:nvPicPr>
          <p:cNvPr id="12" name="Picture 11">
            <a:extLst>
              <a:ext uri="{FF2B5EF4-FFF2-40B4-BE49-F238E27FC236}">
                <a16:creationId xmlns:a16="http://schemas.microsoft.com/office/drawing/2014/main" id="{DB214E8A-383E-3D41-BC47-54FA2B0F0D34}"/>
              </a:ext>
            </a:extLst>
          </p:cNvPr>
          <p:cNvPicPr>
            <a:picLocks noChangeAspect="1"/>
          </p:cNvPicPr>
          <p:nvPr/>
        </p:nvPicPr>
        <p:blipFill>
          <a:blip r:embed="rId5"/>
          <a:stretch>
            <a:fillRect/>
          </a:stretch>
        </p:blipFill>
        <p:spPr>
          <a:xfrm>
            <a:off x="-145348" y="6340839"/>
            <a:ext cx="621869" cy="621869"/>
          </a:xfrm>
          <a:prstGeom prst="rect">
            <a:avLst/>
          </a:prstGeom>
        </p:spPr>
      </p:pic>
    </p:spTree>
    <p:extLst>
      <p:ext uri="{BB962C8B-B14F-4D97-AF65-F5344CB8AC3E}">
        <p14:creationId xmlns:p14="http://schemas.microsoft.com/office/powerpoint/2010/main" val="1909426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CCAD3B-44AA-754A-8073-0E0A8827FECF}"/>
              </a:ext>
            </a:extLst>
          </p:cNvPr>
          <p:cNvPicPr>
            <a:picLocks noChangeAspect="1"/>
          </p:cNvPicPr>
          <p:nvPr/>
        </p:nvPicPr>
        <p:blipFill>
          <a:blip r:embed="rId3"/>
          <a:stretch>
            <a:fillRect/>
          </a:stretch>
        </p:blipFill>
        <p:spPr>
          <a:xfrm>
            <a:off x="5081433" y="737796"/>
            <a:ext cx="3730820" cy="2691083"/>
          </a:xfrm>
          <a:prstGeom prst="rect">
            <a:avLst/>
          </a:prstGeom>
        </p:spPr>
      </p:pic>
      <p:pic>
        <p:nvPicPr>
          <p:cNvPr id="12" name="Picture 11">
            <a:extLst>
              <a:ext uri="{FF2B5EF4-FFF2-40B4-BE49-F238E27FC236}">
                <a16:creationId xmlns:a16="http://schemas.microsoft.com/office/drawing/2014/main" id="{D1682CEB-1245-F040-A448-1C23CA0CE2BE}"/>
              </a:ext>
            </a:extLst>
          </p:cNvPr>
          <p:cNvPicPr>
            <a:picLocks noChangeAspect="1"/>
          </p:cNvPicPr>
          <p:nvPr/>
        </p:nvPicPr>
        <p:blipFill>
          <a:blip r:embed="rId4"/>
          <a:stretch>
            <a:fillRect/>
          </a:stretch>
        </p:blipFill>
        <p:spPr>
          <a:xfrm>
            <a:off x="5147507" y="3848194"/>
            <a:ext cx="3664746" cy="2702494"/>
          </a:xfrm>
          <a:prstGeom prst="rect">
            <a:avLst/>
          </a:prstGeom>
        </p:spPr>
      </p:pic>
      <p:sp>
        <p:nvSpPr>
          <p:cNvPr id="2" name="Rectangle 1">
            <a:extLst>
              <a:ext uri="{FF2B5EF4-FFF2-40B4-BE49-F238E27FC236}">
                <a16:creationId xmlns:a16="http://schemas.microsoft.com/office/drawing/2014/main" id="{54F124E3-5C3E-664B-AD69-779BE03F3065}"/>
              </a:ext>
            </a:extLst>
          </p:cNvPr>
          <p:cNvSpPr/>
          <p:nvPr/>
        </p:nvSpPr>
        <p:spPr>
          <a:xfrm>
            <a:off x="4919686" y="3110059"/>
            <a:ext cx="1799167" cy="91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Inverse Transform Sampling</a:t>
            </a:r>
            <a:endParaRPr lang="en-GB" altLang="en-US" sz="3200" b="1" dirty="0"/>
          </a:p>
        </p:txBody>
      </p:sp>
      <mc:AlternateContent xmlns:mc="http://schemas.openxmlformats.org/markup-compatibility/2006" xmlns:a14="http://schemas.microsoft.com/office/drawing/2010/main">
        <mc:Choice Requires="a14">
          <p:sp>
            <p:nvSpPr>
              <p:cNvPr id="16" name="Text Box 4">
                <a:extLst>
                  <a:ext uri="{FF2B5EF4-FFF2-40B4-BE49-F238E27FC236}">
                    <a16:creationId xmlns:a16="http://schemas.microsoft.com/office/drawing/2014/main" id="{7729ACEF-42BD-A74C-85EE-F11CCF4BC61D}"/>
                  </a:ext>
                </a:extLst>
              </p:cNvPr>
              <p:cNvSpPr txBox="1">
                <a:spLocks noChangeArrowheads="1"/>
              </p:cNvSpPr>
              <p:nvPr/>
            </p:nvSpPr>
            <p:spPr bwMode="auto">
              <a:xfrm>
                <a:off x="7089815" y="1866523"/>
                <a:ext cx="2038281" cy="915892"/>
              </a:xfrm>
              <a:prstGeom prst="rect">
                <a:avLst/>
              </a:prstGeom>
              <a:solidFill>
                <a:schemeClr val="bg1"/>
              </a:solid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1600" dirty="0">
                    <a:solidFill>
                      <a:srgbClr val="00B050"/>
                    </a:solidFill>
                    <a:latin typeface="+mn-lt"/>
                  </a:rPr>
                  <a:t>10% of generated random numbers will fall into the (small) interval  -0.2 </a:t>
                </a:r>
                <a14:m>
                  <m:oMath xmlns:m="http://schemas.openxmlformats.org/officeDocument/2006/math">
                    <m:r>
                      <a:rPr lang="en-US" altLang="en-US" sz="1600" b="0" i="1" smtClean="0">
                        <a:solidFill>
                          <a:srgbClr val="00B050"/>
                        </a:solidFill>
                        <a:latin typeface="Cambria Math" panose="02040503050406030204" pitchFamily="18" charset="0"/>
                      </a:rPr>
                      <m:t>≤</m:t>
                    </m:r>
                    <m:r>
                      <a:rPr lang="en-US" altLang="en-US" sz="1600" b="0" i="0" smtClean="0">
                        <a:solidFill>
                          <a:srgbClr val="00B050"/>
                        </a:solidFill>
                        <a:latin typeface="Cambria Math" panose="02040503050406030204" pitchFamily="18" charset="0"/>
                      </a:rPr>
                      <m:t> </m:t>
                    </m:r>
                  </m:oMath>
                </a14:m>
                <a:r>
                  <a:rPr lang="en-US" altLang="en-US" sz="1600" dirty="0">
                    <a:solidFill>
                      <a:srgbClr val="00B050"/>
                    </a:solidFill>
                    <a:latin typeface="+mn-lt"/>
                  </a:rPr>
                  <a:t>x </a:t>
                </a:r>
                <a14:m>
                  <m:oMath xmlns:m="http://schemas.openxmlformats.org/officeDocument/2006/math">
                    <m:r>
                      <a:rPr lang="en-US" altLang="en-US" sz="1600" b="0" i="1" smtClean="0">
                        <a:solidFill>
                          <a:srgbClr val="00B050"/>
                        </a:solidFill>
                        <a:latin typeface="Cambria Math" panose="02040503050406030204" pitchFamily="18" charset="0"/>
                      </a:rPr>
                      <m:t>≤</m:t>
                    </m:r>
                  </m:oMath>
                </a14:m>
                <a:r>
                  <a:rPr lang="en-US" altLang="en-US" sz="1600" dirty="0">
                    <a:solidFill>
                      <a:srgbClr val="00B050"/>
                    </a:solidFill>
                    <a:latin typeface="+mn-lt"/>
                  </a:rPr>
                  <a:t> +0.2</a:t>
                </a:r>
              </a:p>
            </p:txBody>
          </p:sp>
        </mc:Choice>
        <mc:Fallback xmlns="">
          <p:sp>
            <p:nvSpPr>
              <p:cNvPr id="16" name="Text Box 4">
                <a:extLst>
                  <a:ext uri="{FF2B5EF4-FFF2-40B4-BE49-F238E27FC236}">
                    <a16:creationId xmlns:a16="http://schemas.microsoft.com/office/drawing/2014/main" id="{7729ACEF-42BD-A74C-85EE-F11CCF4BC61D}"/>
                  </a:ext>
                </a:extLst>
              </p:cNvPr>
              <p:cNvSpPr txBox="1">
                <a:spLocks noRot="1" noChangeAspect="1" noMove="1" noResize="1" noEditPoints="1" noAdjustHandles="1" noChangeArrowheads="1" noChangeShapeType="1" noTextEdit="1"/>
              </p:cNvSpPr>
              <p:nvPr/>
            </p:nvSpPr>
            <p:spPr bwMode="auto">
              <a:xfrm>
                <a:off x="7089815" y="1866523"/>
                <a:ext cx="2038281" cy="915892"/>
              </a:xfrm>
              <a:prstGeom prst="rect">
                <a:avLst/>
              </a:prstGeom>
              <a:blipFill>
                <a:blip r:embed="rId5"/>
                <a:stretch>
                  <a:fillRect l="-5556" t="-6849" r="-1852" b="-10959"/>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Box 4">
                <a:extLst>
                  <a:ext uri="{FF2B5EF4-FFF2-40B4-BE49-F238E27FC236}">
                    <a16:creationId xmlns:a16="http://schemas.microsoft.com/office/drawing/2014/main" id="{DAAEF613-53B4-EF48-88CF-CEF57EE06ED0}"/>
                  </a:ext>
                </a:extLst>
              </p:cNvPr>
              <p:cNvSpPr txBox="1">
                <a:spLocks noChangeArrowheads="1"/>
              </p:cNvSpPr>
              <p:nvPr/>
            </p:nvSpPr>
            <p:spPr bwMode="auto">
              <a:xfrm>
                <a:off x="4983294" y="3110059"/>
                <a:ext cx="1799167" cy="9158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1600" dirty="0">
                    <a:solidFill>
                      <a:srgbClr val="FF0000"/>
                    </a:solidFill>
                    <a:latin typeface="+mn-lt"/>
                  </a:rPr>
                  <a:t>10% of generated random numbers will fall into the (large) interval -4 </a:t>
                </a:r>
                <a14:m>
                  <m:oMath xmlns:m="http://schemas.openxmlformats.org/officeDocument/2006/math">
                    <m:r>
                      <a:rPr lang="en-US" altLang="en-US" sz="1600" b="0" i="1" smtClean="0">
                        <a:solidFill>
                          <a:srgbClr val="FF0000"/>
                        </a:solidFill>
                        <a:latin typeface="Cambria Math" panose="02040503050406030204" pitchFamily="18" charset="0"/>
                      </a:rPr>
                      <m:t>≤</m:t>
                    </m:r>
                    <m:r>
                      <a:rPr lang="en-US" altLang="en-US" sz="1600" b="0" i="0" smtClean="0">
                        <a:solidFill>
                          <a:srgbClr val="FF0000"/>
                        </a:solidFill>
                        <a:latin typeface="Cambria Math" panose="02040503050406030204" pitchFamily="18" charset="0"/>
                      </a:rPr>
                      <m:t> </m:t>
                    </m:r>
                  </m:oMath>
                </a14:m>
                <a:r>
                  <a:rPr lang="en-US" altLang="en-US" sz="1600" dirty="0">
                    <a:solidFill>
                      <a:srgbClr val="FF0000"/>
                    </a:solidFill>
                    <a:latin typeface="+mn-lt"/>
                  </a:rPr>
                  <a:t>x </a:t>
                </a:r>
                <a14:m>
                  <m:oMath xmlns:m="http://schemas.openxmlformats.org/officeDocument/2006/math">
                    <m:r>
                      <a:rPr lang="en-US" altLang="en-US" sz="1600" b="0" i="1" smtClean="0">
                        <a:solidFill>
                          <a:srgbClr val="FF0000"/>
                        </a:solidFill>
                        <a:latin typeface="Cambria Math" panose="02040503050406030204" pitchFamily="18" charset="0"/>
                      </a:rPr>
                      <m:t>≤</m:t>
                    </m:r>
                  </m:oMath>
                </a14:m>
                <a:r>
                  <a:rPr lang="en-US" altLang="en-US" sz="1600" dirty="0">
                    <a:solidFill>
                      <a:srgbClr val="FF0000"/>
                    </a:solidFill>
                    <a:latin typeface="+mn-lt"/>
                  </a:rPr>
                  <a:t> -1.3</a:t>
                </a:r>
              </a:p>
            </p:txBody>
          </p:sp>
        </mc:Choice>
        <mc:Fallback xmlns="">
          <p:sp>
            <p:nvSpPr>
              <p:cNvPr id="18" name="Text Box 4">
                <a:extLst>
                  <a:ext uri="{FF2B5EF4-FFF2-40B4-BE49-F238E27FC236}">
                    <a16:creationId xmlns:a16="http://schemas.microsoft.com/office/drawing/2014/main" id="{DAAEF613-53B4-EF48-88CF-CEF57EE06ED0}"/>
                  </a:ext>
                </a:extLst>
              </p:cNvPr>
              <p:cNvSpPr txBox="1">
                <a:spLocks noRot="1" noChangeAspect="1" noMove="1" noResize="1" noEditPoints="1" noAdjustHandles="1" noChangeArrowheads="1" noChangeShapeType="1" noTextEdit="1"/>
              </p:cNvSpPr>
              <p:nvPr/>
            </p:nvSpPr>
            <p:spPr bwMode="auto">
              <a:xfrm>
                <a:off x="4983294" y="3110059"/>
                <a:ext cx="1799167" cy="915892"/>
              </a:xfrm>
              <a:prstGeom prst="rect">
                <a:avLst/>
              </a:prstGeom>
              <a:blipFill>
                <a:blip r:embed="rId6"/>
                <a:stretch>
                  <a:fillRect l="-6294" t="-6849" r="-6294" b="-10959"/>
                </a:stretch>
              </a:blipFill>
              <a:ln w="9525">
                <a:noFill/>
                <a:miter lim="800000"/>
                <a:headEnd/>
                <a:tailEnd/>
              </a:ln>
            </p:spPr>
            <p:txBody>
              <a:bodyPr/>
              <a:lstStyle/>
              <a:p>
                <a:r>
                  <a:rPr lang="en-US">
                    <a:noFill/>
                  </a:rPr>
                  <a:t> </a:t>
                </a:r>
              </a:p>
            </p:txBody>
          </p:sp>
        </mc:Fallback>
      </mc:AlternateContent>
      <p:sp>
        <p:nvSpPr>
          <p:cNvPr id="13" name="Text Box 4">
            <a:extLst>
              <a:ext uri="{FF2B5EF4-FFF2-40B4-BE49-F238E27FC236}">
                <a16:creationId xmlns:a16="http://schemas.microsoft.com/office/drawing/2014/main" id="{364A8207-5202-1148-8998-C58C52AABF88}"/>
              </a:ext>
            </a:extLst>
          </p:cNvPr>
          <p:cNvSpPr txBox="1">
            <a:spLocks noChangeArrowheads="1"/>
          </p:cNvSpPr>
          <p:nvPr/>
        </p:nvSpPr>
        <p:spPr bwMode="auto">
          <a:xfrm>
            <a:off x="195284" y="658285"/>
            <a:ext cx="4928370" cy="595374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Interpretation</a:t>
            </a:r>
          </a:p>
          <a:p>
            <a:pPr eaLnBrk="1" hangingPunct="1">
              <a:lnSpc>
                <a:spcPct val="93000"/>
              </a:lnSpc>
              <a:buClr>
                <a:srgbClr val="000000"/>
              </a:buClr>
              <a:buSzPct val="45000"/>
            </a:pPr>
            <a:endParaRPr lang="en-US" altLang="en-US" sz="600" b="1" dirty="0">
              <a:latin typeface="+mn-lt"/>
            </a:endParaRPr>
          </a:p>
          <a:p>
            <a:pPr eaLnBrk="1" hangingPunct="1">
              <a:lnSpc>
                <a:spcPct val="93000"/>
              </a:lnSpc>
              <a:buClr>
                <a:srgbClr val="000000"/>
              </a:buClr>
              <a:buSzPct val="85000"/>
            </a:pPr>
            <a:r>
              <a:rPr lang="en-US" altLang="en-US" dirty="0">
                <a:latin typeface="+mn-lt"/>
              </a:rPr>
              <a:t>The CDF rises rapidly in the region of x where the PDF peaks</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endParaRPr>
          </a:p>
          <a:p>
            <a:pPr marL="342900" indent="-342900" eaLnBrk="1" hangingPunct="1">
              <a:lnSpc>
                <a:spcPct val="93000"/>
              </a:lnSpc>
              <a:buClr>
                <a:srgbClr val="000000"/>
              </a:buClr>
              <a:buSzPct val="85000"/>
              <a:buFont typeface="Wingdings" pitchFamily="2" charset="2"/>
              <a:buChar char="à"/>
            </a:pPr>
            <a:r>
              <a:rPr lang="en-US" altLang="en-US" dirty="0">
                <a:latin typeface="+mn-lt"/>
                <a:sym typeface="Wingdings" pitchFamily="2" charset="2"/>
              </a:rPr>
              <a:t>M</a:t>
            </a:r>
            <a:r>
              <a:rPr lang="en-US" altLang="en-US" dirty="0">
                <a:latin typeface="+mn-lt"/>
              </a:rPr>
              <a:t>ost of the points will be sampled from the region around the peak </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45000"/>
            </a:pPr>
            <a:endParaRPr lang="en-US" altLang="en-US" sz="200" dirty="0">
              <a:latin typeface="+mn-lt"/>
            </a:endParaRPr>
          </a:p>
          <a:p>
            <a:pPr eaLnBrk="1" hangingPunct="1">
              <a:lnSpc>
                <a:spcPct val="93000"/>
              </a:lnSpc>
              <a:buClr>
                <a:srgbClr val="000000"/>
              </a:buClr>
              <a:buSzPct val="85000"/>
            </a:pPr>
            <a:r>
              <a:rPr lang="en-US" altLang="en-US" dirty="0">
                <a:latin typeface="+mn-lt"/>
              </a:rPr>
              <a:t>Let’s assume we divide the area below the PDF into 10 regions of equal size:</a:t>
            </a:r>
          </a:p>
          <a:p>
            <a:pPr eaLnBrk="1" hangingPunct="1">
              <a:lnSpc>
                <a:spcPct val="93000"/>
              </a:lnSpc>
              <a:buClr>
                <a:srgbClr val="000000"/>
              </a:buClr>
              <a:buSzPct val="85000"/>
            </a:pPr>
            <a:endParaRPr lang="en-US" altLang="en-US" sz="600" dirty="0">
              <a:latin typeface="+mn-lt"/>
            </a:endParaRPr>
          </a:p>
          <a:p>
            <a:pPr eaLnBrk="1" hangingPunct="1">
              <a:lnSpc>
                <a:spcPct val="93000"/>
              </a:lnSpc>
              <a:buClr>
                <a:srgbClr val="000000"/>
              </a:buClr>
              <a:buSzPct val="85000"/>
            </a:pPr>
            <a:r>
              <a:rPr lang="en-US" altLang="en-US" dirty="0">
                <a:latin typeface="+mn-lt"/>
              </a:rPr>
              <a:t>The interval covered by each region on the x-axis is then inversely proportional to f(x)</a:t>
            </a:r>
          </a:p>
          <a:p>
            <a:pPr eaLnBrk="1" hangingPunct="1">
              <a:lnSpc>
                <a:spcPct val="93000"/>
              </a:lnSpc>
              <a:buClr>
                <a:srgbClr val="000000"/>
              </a:buClr>
              <a:buSzPct val="85000"/>
            </a:pPr>
            <a:endParaRPr lang="en-US" altLang="en-US" sz="600" dirty="0">
              <a:latin typeface="+mn-lt"/>
            </a:endParaRPr>
          </a:p>
          <a:p>
            <a:pPr eaLnBrk="1" hangingPunct="1">
              <a:lnSpc>
                <a:spcPct val="93000"/>
              </a:lnSpc>
              <a:buClr>
                <a:srgbClr val="000000"/>
              </a:buClr>
              <a:buSzPct val="85000"/>
            </a:pPr>
            <a:r>
              <a:rPr lang="en-US" altLang="en-US" dirty="0">
                <a:latin typeface="+mn-lt"/>
              </a:rPr>
              <a:t>Since we generate the same amount of random numbers in each region, the </a:t>
            </a:r>
            <a:r>
              <a:rPr lang="en-US" altLang="en-US" dirty="0">
                <a:latin typeface="+mn-lt"/>
                <a:sym typeface="Wingdings" pitchFamily="2" charset="2"/>
              </a:rPr>
              <a:t>density of points </a:t>
            </a:r>
            <a:r>
              <a:rPr lang="en-US" altLang="en-US" dirty="0">
                <a:latin typeface="+mn-lt"/>
              </a:rPr>
              <a:t>on the x-axis is inversely proportional to the length of the interval, thus proportional to f(x)!</a:t>
            </a:r>
          </a:p>
        </p:txBody>
      </p:sp>
      <p:sp>
        <p:nvSpPr>
          <p:cNvPr id="11" name="Rectangle 16">
            <a:extLst>
              <a:ext uri="{FF2B5EF4-FFF2-40B4-BE49-F238E27FC236}">
                <a16:creationId xmlns:a16="http://schemas.microsoft.com/office/drawing/2014/main" id="{C04EE7CB-C403-7C48-807F-718C460943DC}"/>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12</a:t>
            </a:fld>
            <a:endParaRPr lang="en-US" altLang="en-US" sz="1200" dirty="0">
              <a:solidFill>
                <a:srgbClr val="595959"/>
              </a:solidFill>
              <a:cs typeface="Arial" panose="020B0604020202020204" pitchFamily="34" charset="0"/>
            </a:endParaRPr>
          </a:p>
        </p:txBody>
      </p:sp>
      <p:pic>
        <p:nvPicPr>
          <p:cNvPr id="14" name="Picture 13">
            <a:extLst>
              <a:ext uri="{FF2B5EF4-FFF2-40B4-BE49-F238E27FC236}">
                <a16:creationId xmlns:a16="http://schemas.microsoft.com/office/drawing/2014/main" id="{AA644F4E-02E8-B94F-8F0E-BC8465CFF863}"/>
              </a:ext>
            </a:extLst>
          </p:cNvPr>
          <p:cNvPicPr>
            <a:picLocks noChangeAspect="1"/>
          </p:cNvPicPr>
          <p:nvPr/>
        </p:nvPicPr>
        <p:blipFill>
          <a:blip r:embed="rId7"/>
          <a:stretch>
            <a:fillRect/>
          </a:stretch>
        </p:blipFill>
        <p:spPr>
          <a:xfrm>
            <a:off x="-145348" y="6340839"/>
            <a:ext cx="621869" cy="621869"/>
          </a:xfrm>
          <a:prstGeom prst="rect">
            <a:avLst/>
          </a:prstGeom>
        </p:spPr>
      </p:pic>
    </p:spTree>
    <p:extLst>
      <p:ext uri="{BB962C8B-B14F-4D97-AF65-F5344CB8AC3E}">
        <p14:creationId xmlns:p14="http://schemas.microsoft.com/office/powerpoint/2010/main" val="187012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Inverse Transform Sampling</a:t>
            </a:r>
            <a:endParaRPr lang="en-GB" altLang="en-US" sz="3200" b="1" dirty="0"/>
          </a:p>
        </p:txBody>
      </p:sp>
      <p:sp>
        <p:nvSpPr>
          <p:cNvPr id="8" name="Text Box 4">
            <a:extLst>
              <a:ext uri="{FF2B5EF4-FFF2-40B4-BE49-F238E27FC236}">
                <a16:creationId xmlns:a16="http://schemas.microsoft.com/office/drawing/2014/main" id="{0F66C867-A047-A240-B524-2759F255F1B1}"/>
              </a:ext>
            </a:extLst>
          </p:cNvPr>
          <p:cNvSpPr txBox="1">
            <a:spLocks noChangeArrowheads="1"/>
          </p:cNvSpPr>
          <p:nvPr/>
        </p:nvSpPr>
        <p:spPr bwMode="auto">
          <a:xfrm>
            <a:off x="476521" y="856886"/>
            <a:ext cx="8311879" cy="317728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The method is more useful in practice than one might think at first:</a:t>
            </a:r>
          </a:p>
          <a:p>
            <a:pPr eaLnBrk="1" hangingPunct="1">
              <a:lnSpc>
                <a:spcPct val="93000"/>
              </a:lnSpc>
              <a:buClr>
                <a:srgbClr val="000000"/>
              </a:buClr>
              <a:buSzPct val="4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The CDF of any distribution f(x) can be obtained by numeric integration</a:t>
            </a:r>
          </a:p>
          <a:p>
            <a:pPr marL="342900" indent="-342900" eaLnBrk="1" hangingPunct="1">
              <a:lnSpc>
                <a:spcPct val="93000"/>
              </a:lnSpc>
              <a:buClr>
                <a:srgbClr val="000000"/>
              </a:buClr>
              <a:buSzPct val="85000"/>
              <a:buFont typeface="Arial" panose="020B0604020202020204" pitchFamily="34" charset="0"/>
              <a:buChar char="•"/>
            </a:pP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The inverse function F</a:t>
            </a:r>
            <a:r>
              <a:rPr lang="en-US" altLang="en-US" baseline="30000" dirty="0">
                <a:latin typeface="+mn-lt"/>
              </a:rPr>
              <a:t>-1</a:t>
            </a:r>
            <a:r>
              <a:rPr lang="en-US" altLang="en-US" dirty="0">
                <a:latin typeface="+mn-lt"/>
              </a:rPr>
              <a:t> can be obtained in practice by making a graph of F(x) and swapping x- and y-axis</a:t>
            </a:r>
          </a:p>
          <a:p>
            <a:pPr marL="342900" indent="-342900" eaLnBrk="1" hangingPunct="1">
              <a:lnSpc>
                <a:spcPct val="93000"/>
              </a:lnSpc>
              <a:buClr>
                <a:srgbClr val="000000"/>
              </a:buClr>
              <a:buSzPct val="85000"/>
              <a:buFont typeface="Arial" panose="020B0604020202020204" pitchFamily="34" charset="0"/>
              <a:buChar char="•"/>
            </a:pPr>
            <a:endParaRPr lang="en-GB" altLang="en-US" dirty="0">
              <a:latin typeface="+mn-lt"/>
            </a:endParaRPr>
          </a:p>
        </p:txBody>
      </p:sp>
      <p:pic>
        <p:nvPicPr>
          <p:cNvPr id="6" name="Picture 5">
            <a:extLst>
              <a:ext uri="{FF2B5EF4-FFF2-40B4-BE49-F238E27FC236}">
                <a16:creationId xmlns:a16="http://schemas.microsoft.com/office/drawing/2014/main" id="{763D0E54-ED92-5249-8A7E-39651F3308FB}"/>
              </a:ext>
            </a:extLst>
          </p:cNvPr>
          <p:cNvPicPr>
            <a:picLocks noChangeAspect="1"/>
          </p:cNvPicPr>
          <p:nvPr/>
        </p:nvPicPr>
        <p:blipFill>
          <a:blip r:embed="rId3"/>
          <a:stretch>
            <a:fillRect/>
          </a:stretch>
        </p:blipFill>
        <p:spPr>
          <a:xfrm>
            <a:off x="1233487" y="2040736"/>
            <a:ext cx="3511550" cy="666750"/>
          </a:xfrm>
          <a:prstGeom prst="rect">
            <a:avLst/>
          </a:prstGeom>
        </p:spPr>
      </p:pic>
      <p:sp>
        <p:nvSpPr>
          <p:cNvPr id="14" name="Text Box 4">
            <a:extLst>
              <a:ext uri="{FF2B5EF4-FFF2-40B4-BE49-F238E27FC236}">
                <a16:creationId xmlns:a16="http://schemas.microsoft.com/office/drawing/2014/main" id="{308DB831-9D1C-E149-889D-8F0786B96ECE}"/>
              </a:ext>
            </a:extLst>
          </p:cNvPr>
          <p:cNvSpPr txBox="1">
            <a:spLocks noChangeArrowheads="1"/>
          </p:cNvSpPr>
          <p:nvPr/>
        </p:nvSpPr>
        <p:spPr bwMode="auto">
          <a:xfrm>
            <a:off x="5374294" y="2202365"/>
            <a:ext cx="217149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for some large N</a:t>
            </a:r>
          </a:p>
        </p:txBody>
      </p:sp>
      <p:sp>
        <p:nvSpPr>
          <p:cNvPr id="9" name="Rectangle 16">
            <a:extLst>
              <a:ext uri="{FF2B5EF4-FFF2-40B4-BE49-F238E27FC236}">
                <a16:creationId xmlns:a16="http://schemas.microsoft.com/office/drawing/2014/main" id="{35216477-9757-6F41-BD97-7373EDFE386D}"/>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13</a:t>
            </a:fld>
            <a:endParaRPr lang="en-US" altLang="en-US" sz="1200" dirty="0">
              <a:solidFill>
                <a:srgbClr val="595959"/>
              </a:solidFill>
              <a:cs typeface="Arial" panose="020B0604020202020204" pitchFamily="34" charset="0"/>
            </a:endParaRPr>
          </a:p>
        </p:txBody>
      </p:sp>
      <p:pic>
        <p:nvPicPr>
          <p:cNvPr id="10" name="Picture 9">
            <a:extLst>
              <a:ext uri="{FF2B5EF4-FFF2-40B4-BE49-F238E27FC236}">
                <a16:creationId xmlns:a16="http://schemas.microsoft.com/office/drawing/2014/main" id="{EAEB2CA2-0BE3-B14B-BC3D-B796B738C60D}"/>
              </a:ext>
            </a:extLst>
          </p:cNvPr>
          <p:cNvPicPr>
            <a:picLocks noChangeAspect="1"/>
          </p:cNvPicPr>
          <p:nvPr/>
        </p:nvPicPr>
        <p:blipFill>
          <a:blip r:embed="rId4"/>
          <a:stretch>
            <a:fillRect/>
          </a:stretch>
        </p:blipFill>
        <p:spPr>
          <a:xfrm>
            <a:off x="-145348" y="6340839"/>
            <a:ext cx="621869" cy="621869"/>
          </a:xfrm>
          <a:prstGeom prst="rect">
            <a:avLst/>
          </a:prstGeom>
        </p:spPr>
      </p:pic>
    </p:spTree>
    <p:extLst>
      <p:ext uri="{BB962C8B-B14F-4D97-AF65-F5344CB8AC3E}">
        <p14:creationId xmlns:p14="http://schemas.microsoft.com/office/powerpoint/2010/main" val="320968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Special Cases</a:t>
            </a:r>
            <a:endParaRPr lang="en-GB" altLang="en-US" sz="3200" b="1" dirty="0"/>
          </a:p>
        </p:txBody>
      </p:sp>
      <p:sp>
        <p:nvSpPr>
          <p:cNvPr id="8" name="Text Box 4">
            <a:extLst>
              <a:ext uri="{FF2B5EF4-FFF2-40B4-BE49-F238E27FC236}">
                <a16:creationId xmlns:a16="http://schemas.microsoft.com/office/drawing/2014/main" id="{5EE6B267-992A-8C4C-9E6F-7CFA8317966D}"/>
              </a:ext>
            </a:extLst>
          </p:cNvPr>
          <p:cNvSpPr txBox="1">
            <a:spLocks noChangeArrowheads="1"/>
          </p:cNvSpPr>
          <p:nvPr/>
        </p:nvSpPr>
        <p:spPr bwMode="auto">
          <a:xfrm>
            <a:off x="476522" y="761472"/>
            <a:ext cx="8311878"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Random angles </a:t>
            </a:r>
            <a:r>
              <a:rPr lang="en-US" altLang="en-US" dirty="0">
                <a:latin typeface="+mn-lt"/>
              </a:rPr>
              <a:t>(points on a unit sphere)</a:t>
            </a:r>
            <a:endParaRPr lang="en-GB" altLang="en-US" dirty="0">
              <a:latin typeface="+mn-lt"/>
            </a:endParaRPr>
          </a:p>
        </p:txBody>
      </p:sp>
      <p:pic>
        <p:nvPicPr>
          <p:cNvPr id="2" name="Picture 1">
            <a:extLst>
              <a:ext uri="{FF2B5EF4-FFF2-40B4-BE49-F238E27FC236}">
                <a16:creationId xmlns:a16="http://schemas.microsoft.com/office/drawing/2014/main" id="{0E71CCCF-F327-7449-98AC-5FDE6B17EED7}"/>
              </a:ext>
            </a:extLst>
          </p:cNvPr>
          <p:cNvPicPr>
            <a:picLocks noChangeAspect="1"/>
          </p:cNvPicPr>
          <p:nvPr/>
        </p:nvPicPr>
        <p:blipFill>
          <a:blip r:embed="rId3"/>
          <a:stretch>
            <a:fillRect/>
          </a:stretch>
        </p:blipFill>
        <p:spPr>
          <a:xfrm>
            <a:off x="745932" y="1314439"/>
            <a:ext cx="1244501" cy="268422"/>
          </a:xfrm>
          <a:prstGeom prst="rect">
            <a:avLst/>
          </a:prstGeom>
        </p:spPr>
      </p:pic>
      <p:pic>
        <p:nvPicPr>
          <p:cNvPr id="3" name="Picture 2">
            <a:extLst>
              <a:ext uri="{FF2B5EF4-FFF2-40B4-BE49-F238E27FC236}">
                <a16:creationId xmlns:a16="http://schemas.microsoft.com/office/drawing/2014/main" id="{519B6907-9A90-8149-B42B-DC04B128F13C}"/>
              </a:ext>
            </a:extLst>
          </p:cNvPr>
          <p:cNvPicPr>
            <a:picLocks noChangeAspect="1"/>
          </p:cNvPicPr>
          <p:nvPr/>
        </p:nvPicPr>
        <p:blipFill>
          <a:blip r:embed="rId4"/>
          <a:stretch>
            <a:fillRect/>
          </a:stretch>
        </p:blipFill>
        <p:spPr>
          <a:xfrm>
            <a:off x="769787" y="1778511"/>
            <a:ext cx="2545908" cy="305840"/>
          </a:xfrm>
          <a:prstGeom prst="rect">
            <a:avLst/>
          </a:prstGeom>
        </p:spPr>
      </p:pic>
      <p:pic>
        <p:nvPicPr>
          <p:cNvPr id="4" name="Picture 3">
            <a:extLst>
              <a:ext uri="{FF2B5EF4-FFF2-40B4-BE49-F238E27FC236}">
                <a16:creationId xmlns:a16="http://schemas.microsoft.com/office/drawing/2014/main" id="{BB38BBF0-3A56-BA41-91B5-C3DECBA57954}"/>
              </a:ext>
            </a:extLst>
          </p:cNvPr>
          <p:cNvPicPr>
            <a:picLocks noChangeAspect="1"/>
          </p:cNvPicPr>
          <p:nvPr/>
        </p:nvPicPr>
        <p:blipFill>
          <a:blip r:embed="rId5"/>
          <a:stretch>
            <a:fillRect/>
          </a:stretch>
        </p:blipFill>
        <p:spPr>
          <a:xfrm>
            <a:off x="4525729" y="1246890"/>
            <a:ext cx="2153367" cy="1021670"/>
          </a:xfrm>
          <a:prstGeom prst="rect">
            <a:avLst/>
          </a:prstGeom>
        </p:spPr>
      </p:pic>
      <mc:AlternateContent xmlns:mc="http://schemas.openxmlformats.org/markup-compatibility/2006" xmlns:a14="http://schemas.microsoft.com/office/drawing/2010/main">
        <mc:Choice Requires="a14">
          <p:sp>
            <p:nvSpPr>
              <p:cNvPr id="12" name="Text Box 4">
                <a:extLst>
                  <a:ext uri="{FF2B5EF4-FFF2-40B4-BE49-F238E27FC236}">
                    <a16:creationId xmlns:a16="http://schemas.microsoft.com/office/drawing/2014/main" id="{6DD7421D-2D06-5748-BFA0-66D9E0786B5A}"/>
                  </a:ext>
                </a:extLst>
              </p:cNvPr>
              <p:cNvSpPr txBox="1">
                <a:spLocks noChangeArrowheads="1"/>
              </p:cNvSpPr>
              <p:nvPr/>
            </p:nvSpPr>
            <p:spPr bwMode="auto">
              <a:xfrm>
                <a:off x="476521" y="3029120"/>
                <a:ext cx="8381232"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Gaussian distribution </a:t>
                </a:r>
                <a:r>
                  <a:rPr lang="en-US" altLang="en-US" dirty="0">
                    <a:latin typeface="+mn-lt"/>
                  </a:rPr>
                  <a:t>(with mean </a:t>
                </a:r>
                <a14:m>
                  <m:oMath xmlns:m="http://schemas.openxmlformats.org/officeDocument/2006/math">
                    <m:r>
                      <a:rPr lang="en-US" altLang="en-US" b="0" i="1" smtClean="0">
                        <a:latin typeface="Cambria Math" panose="02040503050406030204" pitchFamily="18" charset="0"/>
                      </a:rPr>
                      <m:t>𝜇</m:t>
                    </m:r>
                  </m:oMath>
                </a14:m>
                <a:r>
                  <a:rPr lang="en-US" altLang="en-US" dirty="0">
                    <a:latin typeface="+mn-lt"/>
                  </a:rPr>
                  <a:t> = 0 and width </a:t>
                </a:r>
                <a:r>
                  <a:rPr lang="en-US" altLang="en-US" dirty="0" err="1">
                    <a:latin typeface="+mn-lt"/>
                  </a:rPr>
                  <a:t>σ</a:t>
                </a:r>
                <a:r>
                  <a:rPr lang="en-US" altLang="en-US" dirty="0">
                    <a:latin typeface="+mn-lt"/>
                  </a:rPr>
                  <a:t> = 1)</a:t>
                </a:r>
                <a:endParaRPr lang="en-GB" altLang="en-US" dirty="0">
                  <a:latin typeface="+mn-lt"/>
                </a:endParaRPr>
              </a:p>
            </p:txBody>
          </p:sp>
        </mc:Choice>
        <mc:Fallback xmlns="">
          <p:sp>
            <p:nvSpPr>
              <p:cNvPr id="12" name="Text Box 4">
                <a:extLst>
                  <a:ext uri="{FF2B5EF4-FFF2-40B4-BE49-F238E27FC236}">
                    <a16:creationId xmlns:a16="http://schemas.microsoft.com/office/drawing/2014/main" id="{6DD7421D-2D06-5748-BFA0-66D9E0786B5A}"/>
                  </a:ext>
                </a:extLst>
              </p:cNvPr>
              <p:cNvSpPr txBox="1">
                <a:spLocks noRot="1" noChangeAspect="1" noMove="1" noResize="1" noEditPoints="1" noAdjustHandles="1" noChangeArrowheads="1" noChangeShapeType="1" noTextEdit="1"/>
              </p:cNvSpPr>
              <p:nvPr/>
            </p:nvSpPr>
            <p:spPr bwMode="auto">
              <a:xfrm>
                <a:off x="476521" y="3029120"/>
                <a:ext cx="8381232" cy="343492"/>
              </a:xfrm>
              <a:prstGeom prst="rect">
                <a:avLst/>
              </a:prstGeom>
              <a:blipFill>
                <a:blip r:embed="rId7"/>
                <a:stretch>
                  <a:fillRect l="-2273" t="-32143" b="-50000"/>
                </a:stretch>
              </a:blipFill>
              <a:ln w="9525">
                <a:noFill/>
                <a:miter lim="800000"/>
                <a:headEnd/>
                <a:tailEnd/>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DA5E9FA-EDF0-9A47-A863-EC10AC8DE8FD}"/>
              </a:ext>
            </a:extLst>
          </p:cNvPr>
          <p:cNvPicPr>
            <a:picLocks noChangeAspect="1"/>
          </p:cNvPicPr>
          <p:nvPr/>
        </p:nvPicPr>
        <p:blipFill>
          <a:blip r:embed="rId8"/>
          <a:stretch>
            <a:fillRect/>
          </a:stretch>
        </p:blipFill>
        <p:spPr>
          <a:xfrm>
            <a:off x="769787" y="3582072"/>
            <a:ext cx="1927268" cy="942220"/>
          </a:xfrm>
          <a:prstGeom prst="rect">
            <a:avLst/>
          </a:prstGeom>
        </p:spPr>
      </p:pic>
      <p:sp>
        <p:nvSpPr>
          <p:cNvPr id="14" name="Text Box 4">
            <a:extLst>
              <a:ext uri="{FF2B5EF4-FFF2-40B4-BE49-F238E27FC236}">
                <a16:creationId xmlns:a16="http://schemas.microsoft.com/office/drawing/2014/main" id="{5B1BFE67-15BA-C445-90CC-74F16EBA496C}"/>
              </a:ext>
            </a:extLst>
          </p:cNvPr>
          <p:cNvSpPr txBox="1">
            <a:spLocks noChangeArrowheads="1"/>
          </p:cNvSpPr>
          <p:nvPr/>
        </p:nvSpPr>
        <p:spPr bwMode="auto">
          <a:xfrm>
            <a:off x="3450078" y="3849224"/>
            <a:ext cx="454893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holds approximately (not exactly)</a:t>
            </a:r>
          </a:p>
        </p:txBody>
      </p:sp>
      <p:sp>
        <p:nvSpPr>
          <p:cNvPr id="15" name="Text Box 4">
            <a:extLst>
              <a:ext uri="{FF2B5EF4-FFF2-40B4-BE49-F238E27FC236}">
                <a16:creationId xmlns:a16="http://schemas.microsoft.com/office/drawing/2014/main" id="{38EF8F16-4460-9444-9B86-EDCD8C14643A}"/>
              </a:ext>
            </a:extLst>
          </p:cNvPr>
          <p:cNvSpPr txBox="1">
            <a:spLocks noChangeArrowheads="1"/>
          </p:cNvSpPr>
          <p:nvPr/>
        </p:nvSpPr>
        <p:spPr bwMode="auto">
          <a:xfrm>
            <a:off x="533274" y="4755511"/>
            <a:ext cx="454893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based on </a:t>
            </a:r>
            <a:r>
              <a:rPr lang="en-US" altLang="en-US" b="1" dirty="0">
                <a:latin typeface="+mn-lt"/>
              </a:rPr>
              <a:t>Central Limit theorem</a:t>
            </a:r>
          </a:p>
        </p:txBody>
      </p:sp>
      <p:sp>
        <p:nvSpPr>
          <p:cNvPr id="13" name="Rectangle 16">
            <a:extLst>
              <a:ext uri="{FF2B5EF4-FFF2-40B4-BE49-F238E27FC236}">
                <a16:creationId xmlns:a16="http://schemas.microsoft.com/office/drawing/2014/main" id="{AF726F5B-6D54-F24F-B414-4E1BF2824236}"/>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14</a:t>
            </a:fld>
            <a:endParaRPr lang="en-US" altLang="en-US" sz="1200" dirty="0">
              <a:solidFill>
                <a:srgbClr val="595959"/>
              </a:solidFill>
              <a:cs typeface="Arial" panose="020B0604020202020204" pitchFamily="34" charset="0"/>
            </a:endParaRPr>
          </a:p>
        </p:txBody>
      </p:sp>
      <p:pic>
        <p:nvPicPr>
          <p:cNvPr id="16" name="Picture 15">
            <a:extLst>
              <a:ext uri="{FF2B5EF4-FFF2-40B4-BE49-F238E27FC236}">
                <a16:creationId xmlns:a16="http://schemas.microsoft.com/office/drawing/2014/main" id="{29A987C4-9B16-084C-BF22-64F12E33C66B}"/>
              </a:ext>
            </a:extLst>
          </p:cNvPr>
          <p:cNvPicPr>
            <a:picLocks noChangeAspect="1"/>
          </p:cNvPicPr>
          <p:nvPr/>
        </p:nvPicPr>
        <p:blipFill>
          <a:blip r:embed="rId9"/>
          <a:stretch>
            <a:fillRect/>
          </a:stretch>
        </p:blipFill>
        <p:spPr>
          <a:xfrm>
            <a:off x="-145348" y="6340839"/>
            <a:ext cx="621869" cy="621869"/>
          </a:xfrm>
          <a:prstGeom prst="rect">
            <a:avLst/>
          </a:prstGeom>
        </p:spPr>
      </p:pic>
    </p:spTree>
    <p:extLst>
      <p:ext uri="{BB962C8B-B14F-4D97-AF65-F5344CB8AC3E}">
        <p14:creationId xmlns:p14="http://schemas.microsoft.com/office/powerpoint/2010/main" val="157609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Central Limit Theorem</a:t>
            </a:r>
            <a:endParaRPr lang="en-GB" altLang="en-US" sz="3200" b="1" dirty="0"/>
          </a:p>
        </p:txBody>
      </p:sp>
      <p:sp>
        <p:nvSpPr>
          <p:cNvPr id="8" name="Text Box 4">
            <a:extLst>
              <a:ext uri="{FF2B5EF4-FFF2-40B4-BE49-F238E27FC236}">
                <a16:creationId xmlns:a16="http://schemas.microsoft.com/office/drawing/2014/main" id="{572FFFC5-4A8E-6D40-99B3-7AE6D874CAEC}"/>
              </a:ext>
            </a:extLst>
          </p:cNvPr>
          <p:cNvSpPr txBox="1">
            <a:spLocks noChangeArrowheads="1"/>
          </p:cNvSpPr>
          <p:nvPr/>
        </p:nvSpPr>
        <p:spPr bwMode="auto">
          <a:xfrm>
            <a:off x="437855" y="5764807"/>
            <a:ext cx="7918963" cy="68698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The Central Limit theorem is the reason for the special importance of the Gaussian distribution in statistics</a:t>
            </a:r>
          </a:p>
        </p:txBody>
      </p:sp>
      <mc:AlternateContent xmlns:mc="http://schemas.openxmlformats.org/markup-compatibility/2006" xmlns:a14="http://schemas.microsoft.com/office/drawing/2010/main">
        <mc:Choice Requires="a14">
          <p:sp>
            <p:nvSpPr>
              <p:cNvPr id="9" name="Text Box 4">
                <a:extLst>
                  <a:ext uri="{FF2B5EF4-FFF2-40B4-BE49-F238E27FC236}">
                    <a16:creationId xmlns:a16="http://schemas.microsoft.com/office/drawing/2014/main" id="{AD35D96D-DF3D-E443-90C8-C1ABD15AE823}"/>
                  </a:ext>
                </a:extLst>
              </p:cNvPr>
              <p:cNvSpPr txBox="1">
                <a:spLocks noChangeArrowheads="1"/>
              </p:cNvSpPr>
              <p:nvPr/>
            </p:nvSpPr>
            <p:spPr bwMode="auto">
              <a:xfrm>
                <a:off x="437855" y="785327"/>
                <a:ext cx="7918963" cy="194643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In the limit                   , the probability density of the sum                    </a:t>
                </a:r>
              </a:p>
              <a:p>
                <a:pPr eaLnBrk="1" hangingPunct="1">
                  <a:lnSpc>
                    <a:spcPct val="93000"/>
                  </a:lnSpc>
                  <a:buClr>
                    <a:srgbClr val="000000"/>
                  </a:buClr>
                  <a:buSzPct val="45000"/>
                </a:pPr>
                <a:endParaRPr lang="en-US" altLang="en-US" sz="1600" dirty="0">
                  <a:latin typeface="+mn-lt"/>
                </a:endParaRPr>
              </a:p>
              <a:p>
                <a:pPr eaLnBrk="1" hangingPunct="1">
                  <a:lnSpc>
                    <a:spcPct val="93000"/>
                  </a:lnSpc>
                  <a:buClr>
                    <a:srgbClr val="000000"/>
                  </a:buClr>
                  <a:buSzPct val="45000"/>
                </a:pPr>
                <a:r>
                  <a:rPr lang="en-US" altLang="en-US" dirty="0">
                    <a:latin typeface="+mn-lt"/>
                  </a:rPr>
                  <a:t>of independent random numbers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baseline="-25000" dirty="0">
                    <a:latin typeface="+mn-lt"/>
                  </a:rPr>
                  <a:t> </a:t>
                </a:r>
                <a:r>
                  <a:rPr lang="en-US" altLang="en-US" dirty="0">
                    <a:latin typeface="+mn-lt"/>
                  </a:rPr>
                  <a:t>, which are drawn from an </a:t>
                </a:r>
                <a:r>
                  <a:rPr lang="en-US" altLang="en-US" b="1" dirty="0">
                    <a:latin typeface="+mn-lt"/>
                  </a:rPr>
                  <a:t>arbitrary</a:t>
                </a:r>
                <a:r>
                  <a:rPr lang="en-US" altLang="en-US" dirty="0">
                    <a:latin typeface="+mn-lt"/>
                  </a:rPr>
                  <a:t> probability density with mean         and variance </a:t>
                </a:r>
                <a14:m>
                  <m:oMath xmlns:m="http://schemas.openxmlformats.org/officeDocument/2006/math">
                    <m:r>
                      <a:rPr lang="en-US" altLang="en-US" b="0" i="1" smtClean="0">
                        <a:latin typeface="Cambria Math" panose="02040503050406030204" pitchFamily="18" charset="0"/>
                      </a:rPr>
                      <m:t>𝜎</m:t>
                    </m:r>
                    <m:r>
                      <a:rPr lang="en-US" altLang="en-US" b="0" i="1" baseline="30000" smtClean="0">
                        <a:latin typeface="Cambria Math" panose="02040503050406030204" pitchFamily="18" charset="0"/>
                      </a:rPr>
                      <m:t>2</m:t>
                    </m:r>
                  </m:oMath>
                </a14:m>
                <a:r>
                  <a:rPr lang="en-US" altLang="en-US" dirty="0">
                    <a:latin typeface="+mn-lt"/>
                  </a:rPr>
                  <a:t> converges to a Gaussian distribution with mean                           and variance                          . </a:t>
                </a:r>
              </a:p>
            </p:txBody>
          </p:sp>
        </mc:Choice>
        <mc:Fallback xmlns="">
          <p:sp>
            <p:nvSpPr>
              <p:cNvPr id="9" name="Text Box 4">
                <a:extLst>
                  <a:ext uri="{FF2B5EF4-FFF2-40B4-BE49-F238E27FC236}">
                    <a16:creationId xmlns:a16="http://schemas.microsoft.com/office/drawing/2014/main" id="{AD35D96D-DF3D-E443-90C8-C1ABD15AE823}"/>
                  </a:ext>
                </a:extLst>
              </p:cNvPr>
              <p:cNvSpPr txBox="1">
                <a:spLocks noRot="1" noChangeAspect="1" noMove="1" noResize="1" noEditPoints="1" noAdjustHandles="1" noChangeArrowheads="1" noChangeShapeType="1" noTextEdit="1"/>
              </p:cNvSpPr>
              <p:nvPr/>
            </p:nvSpPr>
            <p:spPr bwMode="auto">
              <a:xfrm>
                <a:off x="437855" y="785327"/>
                <a:ext cx="7918963" cy="1946430"/>
              </a:xfrm>
              <a:prstGeom prst="rect">
                <a:avLst/>
              </a:prstGeom>
              <a:blipFill>
                <a:blip r:embed="rId4"/>
                <a:stretch>
                  <a:fillRect l="-2240" t="-5844" r="-7520" b="-7792"/>
                </a:stretch>
              </a:blipFill>
              <a:ln w="9525">
                <a:noFill/>
                <a:miter lim="800000"/>
                <a:headEnd/>
                <a:tailEnd/>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80876E11-9B6C-634E-9DF0-C644EB83D185}"/>
              </a:ext>
            </a:extLst>
          </p:cNvPr>
          <p:cNvPicPr>
            <a:picLocks noChangeAspect="1"/>
          </p:cNvPicPr>
          <p:nvPr/>
        </p:nvPicPr>
        <p:blipFill>
          <a:blip r:embed="rId5"/>
          <a:stretch>
            <a:fillRect/>
          </a:stretch>
        </p:blipFill>
        <p:spPr>
          <a:xfrm>
            <a:off x="7532633" y="564062"/>
            <a:ext cx="1253894" cy="783684"/>
          </a:xfrm>
          <a:prstGeom prst="rect">
            <a:avLst/>
          </a:prstGeom>
        </p:spPr>
      </p:pic>
      <p:pic>
        <p:nvPicPr>
          <p:cNvPr id="4" name="Picture 3">
            <a:extLst>
              <a:ext uri="{FF2B5EF4-FFF2-40B4-BE49-F238E27FC236}">
                <a16:creationId xmlns:a16="http://schemas.microsoft.com/office/drawing/2014/main" id="{ED4D6851-00B8-6149-AA99-6776C81B8CE5}"/>
              </a:ext>
            </a:extLst>
          </p:cNvPr>
          <p:cNvPicPr>
            <a:picLocks noChangeAspect="1"/>
          </p:cNvPicPr>
          <p:nvPr/>
        </p:nvPicPr>
        <p:blipFill>
          <a:blip r:embed="rId6"/>
          <a:stretch>
            <a:fillRect/>
          </a:stretch>
        </p:blipFill>
        <p:spPr>
          <a:xfrm>
            <a:off x="5380270" y="1709234"/>
            <a:ext cx="389910" cy="343492"/>
          </a:xfrm>
          <a:prstGeom prst="rect">
            <a:avLst/>
          </a:prstGeom>
        </p:spPr>
      </p:pic>
      <p:pic>
        <p:nvPicPr>
          <p:cNvPr id="5" name="Picture 4">
            <a:extLst>
              <a:ext uri="{FF2B5EF4-FFF2-40B4-BE49-F238E27FC236}">
                <a16:creationId xmlns:a16="http://schemas.microsoft.com/office/drawing/2014/main" id="{FE3059A2-0362-8242-BB0F-8FF1ED0A990C}"/>
              </a:ext>
            </a:extLst>
          </p:cNvPr>
          <p:cNvPicPr>
            <a:picLocks noChangeAspect="1"/>
          </p:cNvPicPr>
          <p:nvPr/>
        </p:nvPicPr>
        <p:blipFill>
          <a:blip r:embed="rId7"/>
          <a:stretch>
            <a:fillRect/>
          </a:stretch>
        </p:blipFill>
        <p:spPr>
          <a:xfrm>
            <a:off x="2131222" y="2367164"/>
            <a:ext cx="1588087" cy="310100"/>
          </a:xfrm>
          <a:prstGeom prst="rect">
            <a:avLst/>
          </a:prstGeom>
        </p:spPr>
      </p:pic>
      <p:pic>
        <p:nvPicPr>
          <p:cNvPr id="6" name="Picture 5">
            <a:extLst>
              <a:ext uri="{FF2B5EF4-FFF2-40B4-BE49-F238E27FC236}">
                <a16:creationId xmlns:a16="http://schemas.microsoft.com/office/drawing/2014/main" id="{0F688C2B-800B-B048-9C21-0F98D365771E}"/>
              </a:ext>
            </a:extLst>
          </p:cNvPr>
          <p:cNvPicPr>
            <a:picLocks noChangeAspect="1"/>
          </p:cNvPicPr>
          <p:nvPr/>
        </p:nvPicPr>
        <p:blipFill>
          <a:blip r:embed="rId8"/>
          <a:stretch>
            <a:fillRect/>
          </a:stretch>
        </p:blipFill>
        <p:spPr>
          <a:xfrm>
            <a:off x="6390956" y="2036398"/>
            <a:ext cx="1596769" cy="343491"/>
          </a:xfrm>
          <a:prstGeom prst="rect">
            <a:avLst/>
          </a:prstGeom>
        </p:spPr>
      </p:pic>
      <p:pic>
        <p:nvPicPr>
          <p:cNvPr id="10" name="Picture 9">
            <a:extLst>
              <a:ext uri="{FF2B5EF4-FFF2-40B4-BE49-F238E27FC236}">
                <a16:creationId xmlns:a16="http://schemas.microsoft.com/office/drawing/2014/main" id="{2EB79FFD-44E9-1A4C-B546-FA8BFE3E6545}"/>
              </a:ext>
            </a:extLst>
          </p:cNvPr>
          <p:cNvPicPr>
            <a:picLocks noChangeAspect="1"/>
          </p:cNvPicPr>
          <p:nvPr/>
        </p:nvPicPr>
        <p:blipFill>
          <a:blip r:embed="rId9"/>
          <a:stretch>
            <a:fillRect/>
          </a:stretch>
        </p:blipFill>
        <p:spPr>
          <a:xfrm>
            <a:off x="1874335" y="853073"/>
            <a:ext cx="1067647" cy="227531"/>
          </a:xfrm>
          <a:prstGeom prst="rect">
            <a:avLst/>
          </a:prstGeom>
        </p:spPr>
      </p:pic>
      <p:sp>
        <p:nvSpPr>
          <p:cNvPr id="16" name="Text Box 4">
            <a:extLst>
              <a:ext uri="{FF2B5EF4-FFF2-40B4-BE49-F238E27FC236}">
                <a16:creationId xmlns:a16="http://schemas.microsoft.com/office/drawing/2014/main" id="{E38FBD26-E242-8144-B218-A67BA226DC95}"/>
              </a:ext>
            </a:extLst>
          </p:cNvPr>
          <p:cNvSpPr txBox="1">
            <a:spLocks noChangeArrowheads="1"/>
          </p:cNvSpPr>
          <p:nvPr/>
        </p:nvSpPr>
        <p:spPr bwMode="auto">
          <a:xfrm>
            <a:off x="476521" y="2931541"/>
            <a:ext cx="7918963" cy="103047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A generalized version of the theorem covers the case that the random numbers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dirty="0">
                <a:latin typeface="+mn-lt"/>
              </a:rPr>
              <a:t> are drawn from distributions that are different for each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baseline="-25000" dirty="0">
                <a:latin typeface="+mn-lt"/>
              </a:rPr>
              <a:t> </a:t>
            </a:r>
            <a:r>
              <a:rPr lang="en-US" altLang="en-US" dirty="0">
                <a:latin typeface="+mn-lt"/>
              </a:rPr>
              <a:t>.</a:t>
            </a:r>
          </a:p>
        </p:txBody>
      </p:sp>
      <p:sp>
        <p:nvSpPr>
          <p:cNvPr id="17" name="Text Box 4">
            <a:extLst>
              <a:ext uri="{FF2B5EF4-FFF2-40B4-BE49-F238E27FC236}">
                <a16:creationId xmlns:a16="http://schemas.microsoft.com/office/drawing/2014/main" id="{20E533F5-159B-D749-83AF-B231B8D783DB}"/>
              </a:ext>
            </a:extLst>
          </p:cNvPr>
          <p:cNvSpPr txBox="1">
            <a:spLocks noChangeArrowheads="1"/>
          </p:cNvSpPr>
          <p:nvPr/>
        </p:nvSpPr>
        <p:spPr bwMode="auto">
          <a:xfrm>
            <a:off x="437855" y="4187384"/>
            <a:ext cx="7918963" cy="137396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Note: </a:t>
            </a:r>
            <a:r>
              <a:rPr lang="en-US" altLang="en-US" dirty="0">
                <a:latin typeface="+mn-lt"/>
              </a:rPr>
              <a:t>The Central Limit theorem is strictly valid only for the core of the distribution (not for the tails) and only in the case that each distribution from which the random numbers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dirty="0">
                <a:latin typeface="+mn-lt"/>
              </a:rPr>
              <a:t> are drawn has a finite variance (this is not always the case!)</a:t>
            </a:r>
          </a:p>
        </p:txBody>
      </p:sp>
      <p:sp>
        <p:nvSpPr>
          <p:cNvPr id="14" name="Rectangle 16">
            <a:extLst>
              <a:ext uri="{FF2B5EF4-FFF2-40B4-BE49-F238E27FC236}">
                <a16:creationId xmlns:a16="http://schemas.microsoft.com/office/drawing/2014/main" id="{B960F6A2-F327-B142-BE88-713E3FA30A87}"/>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15</a:t>
            </a:fld>
            <a:endParaRPr lang="en-US" altLang="en-US" sz="1200" dirty="0">
              <a:solidFill>
                <a:srgbClr val="595959"/>
              </a:solidFill>
              <a:cs typeface="Arial" panose="020B0604020202020204" pitchFamily="34" charset="0"/>
            </a:endParaRPr>
          </a:p>
        </p:txBody>
      </p:sp>
      <p:pic>
        <p:nvPicPr>
          <p:cNvPr id="15" name="Picture 14">
            <a:extLst>
              <a:ext uri="{FF2B5EF4-FFF2-40B4-BE49-F238E27FC236}">
                <a16:creationId xmlns:a16="http://schemas.microsoft.com/office/drawing/2014/main" id="{208D1976-FB8E-C64D-B9DE-6C1D6DE78A34}"/>
              </a:ext>
            </a:extLst>
          </p:cNvPr>
          <p:cNvPicPr>
            <a:picLocks noChangeAspect="1"/>
          </p:cNvPicPr>
          <p:nvPr/>
        </p:nvPicPr>
        <p:blipFill>
          <a:blip r:embed="rId10"/>
          <a:stretch>
            <a:fillRect/>
          </a:stretch>
        </p:blipFill>
        <p:spPr>
          <a:xfrm>
            <a:off x="-145348" y="6340839"/>
            <a:ext cx="621869" cy="621869"/>
          </a:xfrm>
          <a:prstGeom prst="rect">
            <a:avLst/>
          </a:prstGeom>
        </p:spPr>
      </p:pic>
    </p:spTree>
    <p:extLst>
      <p:ext uri="{BB962C8B-B14F-4D97-AF65-F5344CB8AC3E}">
        <p14:creationId xmlns:p14="http://schemas.microsoft.com/office/powerpoint/2010/main" val="3634537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Exercise</a:t>
            </a:r>
            <a:endParaRPr lang="en-GB" altLang="en-US" sz="3200" b="1" dirty="0"/>
          </a:p>
        </p:txBody>
      </p:sp>
      <p:sp>
        <p:nvSpPr>
          <p:cNvPr id="9" name="Text Box 4">
            <a:extLst>
              <a:ext uri="{FF2B5EF4-FFF2-40B4-BE49-F238E27FC236}">
                <a16:creationId xmlns:a16="http://schemas.microsoft.com/office/drawing/2014/main" id="{67C752B5-7322-6049-B61F-391296FBDC9E}"/>
              </a:ext>
            </a:extLst>
          </p:cNvPr>
          <p:cNvSpPr txBox="1">
            <a:spLocks noChangeArrowheads="1"/>
          </p:cNvSpPr>
          <p:nvPr/>
        </p:nvSpPr>
        <p:spPr bwMode="auto">
          <a:xfrm>
            <a:off x="476522" y="761472"/>
            <a:ext cx="8311878" cy="197502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Write some code (in C++ or python) that demonstrates the use of </a:t>
            </a:r>
          </a:p>
          <a:p>
            <a:pPr eaLnBrk="1" hangingPunct="1">
              <a:lnSpc>
                <a:spcPct val="93000"/>
              </a:lnSpc>
              <a:buClr>
                <a:srgbClr val="000000"/>
              </a:buClr>
              <a:buSzPct val="4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random sampling </a:t>
            </a:r>
          </a:p>
          <a:p>
            <a:pPr eaLnBrk="1" hangingPunct="1">
              <a:lnSpc>
                <a:spcPct val="93000"/>
              </a:lnSpc>
              <a:buClr>
                <a:srgbClr val="000000"/>
              </a:buClr>
              <a:buSzPct val="8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inverse transform sampling </a:t>
            </a:r>
          </a:p>
          <a:p>
            <a:pPr eaLnBrk="1" hangingPunct="1">
              <a:lnSpc>
                <a:spcPct val="93000"/>
              </a:lnSpc>
              <a:buClr>
                <a:srgbClr val="000000"/>
              </a:buClr>
              <a:buSzPct val="85000"/>
            </a:pPr>
            <a:endParaRPr lang="en-US" altLang="en-US" sz="600" dirty="0">
              <a:latin typeface="+mn-lt"/>
            </a:endParaRPr>
          </a:p>
          <a:p>
            <a:pPr eaLnBrk="1" hangingPunct="1">
              <a:lnSpc>
                <a:spcPct val="93000"/>
              </a:lnSpc>
              <a:buClr>
                <a:srgbClr val="000000"/>
              </a:buClr>
              <a:buSzPct val="85000"/>
            </a:pPr>
            <a:r>
              <a:rPr lang="en-US" altLang="en-US" dirty="0">
                <a:latin typeface="+mn-lt"/>
              </a:rPr>
              <a:t>for a Gaussian distribution with mean = 91.2 GeV </a:t>
            </a:r>
          </a:p>
          <a:p>
            <a:pPr eaLnBrk="1" hangingPunct="1">
              <a:lnSpc>
                <a:spcPct val="93000"/>
              </a:lnSpc>
              <a:buClr>
                <a:srgbClr val="000000"/>
              </a:buClr>
              <a:buSzPct val="85000"/>
            </a:pPr>
            <a:r>
              <a:rPr lang="en-US" altLang="en-US" dirty="0">
                <a:latin typeface="+mn-lt"/>
              </a:rPr>
              <a:t>and width = 4.5 GeV</a:t>
            </a:r>
            <a:endParaRPr lang="en-GB" altLang="en-US" dirty="0">
              <a:latin typeface="+mn-lt"/>
            </a:endParaRPr>
          </a:p>
        </p:txBody>
      </p:sp>
      <p:sp>
        <p:nvSpPr>
          <p:cNvPr id="10" name="Text Box 4">
            <a:extLst>
              <a:ext uri="{FF2B5EF4-FFF2-40B4-BE49-F238E27FC236}">
                <a16:creationId xmlns:a16="http://schemas.microsoft.com/office/drawing/2014/main" id="{61A99115-87CF-6349-BD0E-C7A752C84777}"/>
              </a:ext>
            </a:extLst>
          </p:cNvPr>
          <p:cNvSpPr txBox="1">
            <a:spLocks noChangeArrowheads="1"/>
          </p:cNvSpPr>
          <p:nvPr/>
        </p:nvSpPr>
        <p:spPr bwMode="auto">
          <a:xfrm>
            <a:off x="476522" y="3341059"/>
            <a:ext cx="8311878" cy="103047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Plot the distributions using histograms with 30 bins in the range between 60 and 120 GeV and compare with the histogram that is expected in the limit of infinite event statistics:</a:t>
            </a:r>
            <a:endParaRPr lang="en-GB" altLang="en-US" dirty="0">
              <a:latin typeface="+mn-lt"/>
            </a:endParaRPr>
          </a:p>
        </p:txBody>
      </p:sp>
      <p:pic>
        <p:nvPicPr>
          <p:cNvPr id="5" name="Picture 4">
            <a:extLst>
              <a:ext uri="{FF2B5EF4-FFF2-40B4-BE49-F238E27FC236}">
                <a16:creationId xmlns:a16="http://schemas.microsoft.com/office/drawing/2014/main" id="{1A62E9D5-0344-B74E-8CCD-D1FA064BDE32}"/>
              </a:ext>
            </a:extLst>
          </p:cNvPr>
          <p:cNvPicPr>
            <a:picLocks noChangeAspect="1"/>
          </p:cNvPicPr>
          <p:nvPr/>
        </p:nvPicPr>
        <p:blipFill>
          <a:blip r:embed="rId3"/>
          <a:stretch>
            <a:fillRect/>
          </a:stretch>
        </p:blipFill>
        <p:spPr>
          <a:xfrm>
            <a:off x="951948" y="4809934"/>
            <a:ext cx="6488164" cy="679853"/>
          </a:xfrm>
          <a:prstGeom prst="rect">
            <a:avLst/>
          </a:prstGeom>
        </p:spPr>
      </p:pic>
      <p:sp>
        <p:nvSpPr>
          <p:cNvPr id="12" name="Text Box 4">
            <a:extLst>
              <a:ext uri="{FF2B5EF4-FFF2-40B4-BE49-F238E27FC236}">
                <a16:creationId xmlns:a16="http://schemas.microsoft.com/office/drawing/2014/main" id="{D56E3B0B-584B-8943-BDCF-AC113A296905}"/>
              </a:ext>
            </a:extLst>
          </p:cNvPr>
          <p:cNvSpPr txBox="1">
            <a:spLocks noChangeArrowheads="1"/>
          </p:cNvSpPr>
          <p:nvPr/>
        </p:nvSpPr>
        <p:spPr bwMode="auto">
          <a:xfrm>
            <a:off x="641010" y="4459879"/>
            <a:ext cx="3555020"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TH1::</a:t>
            </a:r>
            <a:r>
              <a:rPr lang="en-US" altLang="en-US" sz="2000" dirty="0" err="1">
                <a:solidFill>
                  <a:srgbClr val="FF0000"/>
                </a:solidFill>
                <a:latin typeface="+mn-lt"/>
              </a:rPr>
              <a:t>GetXaxis</a:t>
            </a:r>
            <a:r>
              <a:rPr lang="en-US" altLang="en-US" sz="2000" dirty="0">
                <a:solidFill>
                  <a:srgbClr val="FF0000"/>
                </a:solidFill>
                <a:latin typeface="+mn-lt"/>
              </a:rPr>
              <a:t>()-&gt;</a:t>
            </a:r>
            <a:r>
              <a:rPr lang="en-US" altLang="en-US" sz="2000" dirty="0" err="1">
                <a:solidFill>
                  <a:srgbClr val="FF0000"/>
                </a:solidFill>
                <a:latin typeface="+mn-lt"/>
              </a:rPr>
              <a:t>GetBinUpEdge</a:t>
            </a:r>
            <a:r>
              <a:rPr lang="en-US" altLang="en-US" sz="2000" dirty="0">
                <a:solidFill>
                  <a:srgbClr val="FF0000"/>
                </a:solidFill>
                <a:latin typeface="+mn-lt"/>
              </a:rPr>
              <a:t>()</a:t>
            </a:r>
            <a:endParaRPr lang="en-US" altLang="en-US" sz="2000" dirty="0">
              <a:solidFill>
                <a:srgbClr val="FF0000"/>
              </a:solidFill>
              <a:latin typeface="Lucida Calligraphy" panose="03010101010101010101" pitchFamily="66" charset="77"/>
            </a:endParaRPr>
          </a:p>
        </p:txBody>
      </p:sp>
      <p:sp>
        <p:nvSpPr>
          <p:cNvPr id="13" name="Text Box 4">
            <a:extLst>
              <a:ext uri="{FF2B5EF4-FFF2-40B4-BE49-F238E27FC236}">
                <a16:creationId xmlns:a16="http://schemas.microsoft.com/office/drawing/2014/main" id="{3941317A-9E1D-AB48-8276-BC5DC2AADA29}"/>
              </a:ext>
            </a:extLst>
          </p:cNvPr>
          <p:cNvSpPr txBox="1">
            <a:spLocks noChangeArrowheads="1"/>
          </p:cNvSpPr>
          <p:nvPr/>
        </p:nvSpPr>
        <p:spPr bwMode="auto">
          <a:xfrm>
            <a:off x="165586" y="5597038"/>
            <a:ext cx="3697914"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TH1::</a:t>
            </a:r>
            <a:r>
              <a:rPr lang="en-US" altLang="en-US" sz="2000" dirty="0" err="1">
                <a:solidFill>
                  <a:srgbClr val="00B050"/>
                </a:solidFill>
                <a:latin typeface="+mn-lt"/>
              </a:rPr>
              <a:t>GetXaxis</a:t>
            </a:r>
            <a:r>
              <a:rPr lang="en-US" altLang="en-US" sz="2000" dirty="0">
                <a:solidFill>
                  <a:srgbClr val="00B050"/>
                </a:solidFill>
                <a:latin typeface="+mn-lt"/>
              </a:rPr>
              <a:t>()-&gt;</a:t>
            </a:r>
            <a:r>
              <a:rPr lang="en-US" altLang="en-US" sz="2000" dirty="0" err="1">
                <a:solidFill>
                  <a:srgbClr val="00B050"/>
                </a:solidFill>
                <a:latin typeface="+mn-lt"/>
              </a:rPr>
              <a:t>GetBinLowEdge</a:t>
            </a:r>
            <a:r>
              <a:rPr lang="en-US" altLang="en-US" sz="2000" dirty="0">
                <a:solidFill>
                  <a:srgbClr val="00B050"/>
                </a:solidFill>
                <a:latin typeface="+mn-lt"/>
              </a:rPr>
              <a:t>()</a:t>
            </a:r>
            <a:endParaRPr lang="en-US" altLang="en-US" sz="2000" dirty="0">
              <a:solidFill>
                <a:srgbClr val="00B050"/>
              </a:solidFill>
              <a:latin typeface="Lucida Calligraphy" panose="03010101010101010101" pitchFamily="66" charset="77"/>
            </a:endParaRPr>
          </a:p>
        </p:txBody>
      </p:sp>
      <p:sp>
        <p:nvSpPr>
          <p:cNvPr id="14" name="Rounded Rectangle 13">
            <a:extLst>
              <a:ext uri="{FF2B5EF4-FFF2-40B4-BE49-F238E27FC236}">
                <a16:creationId xmlns:a16="http://schemas.microsoft.com/office/drawing/2014/main" id="{7E05870A-7FAA-034A-A1E1-7CF6DD5EFCD3}"/>
              </a:ext>
            </a:extLst>
          </p:cNvPr>
          <p:cNvSpPr/>
          <p:nvPr/>
        </p:nvSpPr>
        <p:spPr>
          <a:xfrm>
            <a:off x="1149133" y="4752557"/>
            <a:ext cx="242346"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DACAB23F-3605-DD4C-B622-01C54575533C}"/>
              </a:ext>
            </a:extLst>
          </p:cNvPr>
          <p:cNvSpPr/>
          <p:nvPr/>
        </p:nvSpPr>
        <p:spPr>
          <a:xfrm>
            <a:off x="1027960" y="5295119"/>
            <a:ext cx="242346" cy="259962"/>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E5EE7CA1-8C0C-A349-866E-FF34A982F8CC}"/>
              </a:ext>
            </a:extLst>
          </p:cNvPr>
          <p:cNvSpPr/>
          <p:nvPr/>
        </p:nvSpPr>
        <p:spPr>
          <a:xfrm>
            <a:off x="5759726" y="4926804"/>
            <a:ext cx="489999" cy="447830"/>
          </a:xfrm>
          <a:prstGeom prst="roundRect">
            <a:avLst/>
          </a:prstGeom>
          <a:noFill/>
          <a:ln w="19050">
            <a:solidFill>
              <a:srgbClr val="00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C5B99225-CC9E-0343-B647-57F477E019B2}"/>
              </a:ext>
            </a:extLst>
          </p:cNvPr>
          <p:cNvCxnSpPr>
            <a:cxnSpLocks/>
            <a:endCxn id="6" idx="0"/>
          </p:cNvCxnSpPr>
          <p:nvPr/>
        </p:nvCxnSpPr>
        <p:spPr>
          <a:xfrm flipH="1">
            <a:off x="6004725" y="5374634"/>
            <a:ext cx="9972" cy="755709"/>
          </a:xfrm>
          <a:prstGeom prst="line">
            <a:avLst/>
          </a:prstGeom>
          <a:ln w="19050">
            <a:solidFill>
              <a:srgbClr val="008BFF"/>
            </a:solidFill>
          </a:ln>
        </p:spPr>
        <p:style>
          <a:lnRef idx="1">
            <a:schemeClr val="accent1"/>
          </a:lnRef>
          <a:fillRef idx="0">
            <a:schemeClr val="accent1"/>
          </a:fillRef>
          <a:effectRef idx="0">
            <a:schemeClr val="accent1"/>
          </a:effectRef>
          <a:fontRef idx="minor">
            <a:schemeClr val="tx1"/>
          </a:fontRef>
        </p:style>
      </p:cxnSp>
      <p:sp>
        <p:nvSpPr>
          <p:cNvPr id="19" name="Text Box 4">
            <a:extLst>
              <a:ext uri="{FF2B5EF4-FFF2-40B4-BE49-F238E27FC236}">
                <a16:creationId xmlns:a16="http://schemas.microsoft.com/office/drawing/2014/main" id="{A51790B4-6FFF-774D-AC2B-746C85EC0A58}"/>
              </a:ext>
            </a:extLst>
          </p:cNvPr>
          <p:cNvSpPr txBox="1">
            <a:spLocks noChangeArrowheads="1"/>
          </p:cNvSpPr>
          <p:nvPr/>
        </p:nvSpPr>
        <p:spPr bwMode="auto">
          <a:xfrm>
            <a:off x="6080715" y="5689764"/>
            <a:ext cx="2591573"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Gaussian Error function</a:t>
            </a:r>
            <a:endParaRPr lang="en-US" altLang="en-US" sz="2000" dirty="0">
              <a:solidFill>
                <a:srgbClr val="008BFF"/>
              </a:solidFill>
              <a:latin typeface="Lucida Calligraphy" panose="03010101010101010101" pitchFamily="66" charset="77"/>
            </a:endParaRPr>
          </a:p>
        </p:txBody>
      </p:sp>
      <p:sp>
        <p:nvSpPr>
          <p:cNvPr id="6" name="Rectangle 5">
            <a:extLst>
              <a:ext uri="{FF2B5EF4-FFF2-40B4-BE49-F238E27FC236}">
                <a16:creationId xmlns:a16="http://schemas.microsoft.com/office/drawing/2014/main" id="{CC3F40A1-A153-7545-8F19-9138621AF2E0}"/>
              </a:ext>
            </a:extLst>
          </p:cNvPr>
          <p:cNvSpPr/>
          <p:nvPr/>
        </p:nvSpPr>
        <p:spPr>
          <a:xfrm>
            <a:off x="2789276" y="6130343"/>
            <a:ext cx="6430898"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root.cern.ch</a:t>
            </a:r>
            <a:r>
              <a:rPr lang="en-US" sz="2000" dirty="0">
                <a:solidFill>
                  <a:srgbClr val="008BFF"/>
                </a:solidFill>
              </a:rPr>
              <a:t>/root/html524/</a:t>
            </a:r>
            <a:r>
              <a:rPr lang="en-US" sz="2000" dirty="0" err="1">
                <a:solidFill>
                  <a:srgbClr val="008BFF"/>
                </a:solidFill>
              </a:rPr>
              <a:t>TMath.html#TMath:Erf</a:t>
            </a:r>
            <a:endParaRPr lang="en-US" sz="2000" dirty="0">
              <a:solidFill>
                <a:srgbClr val="008BFF"/>
              </a:solidFill>
            </a:endParaRPr>
          </a:p>
        </p:txBody>
      </p:sp>
      <p:sp>
        <p:nvSpPr>
          <p:cNvPr id="22" name="Rectangle 21">
            <a:extLst>
              <a:ext uri="{FF2B5EF4-FFF2-40B4-BE49-F238E27FC236}">
                <a16:creationId xmlns:a16="http://schemas.microsoft.com/office/drawing/2014/main" id="{130C01DC-2D92-FC43-AC8B-8347EFA4562A}"/>
              </a:ext>
            </a:extLst>
          </p:cNvPr>
          <p:cNvSpPr/>
          <p:nvPr/>
        </p:nvSpPr>
        <p:spPr>
          <a:xfrm>
            <a:off x="824727" y="2777948"/>
            <a:ext cx="6911892"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root.cern.ch</a:t>
            </a:r>
            <a:r>
              <a:rPr lang="en-US" sz="2000" dirty="0">
                <a:solidFill>
                  <a:srgbClr val="008BFF"/>
                </a:solidFill>
              </a:rPr>
              <a:t>/root/html524/</a:t>
            </a:r>
            <a:r>
              <a:rPr lang="en-US" sz="2000" dirty="0" err="1">
                <a:solidFill>
                  <a:srgbClr val="008BFF"/>
                </a:solidFill>
              </a:rPr>
              <a:t>TMath.html#TMath:Gaus</a:t>
            </a:r>
            <a:endParaRPr lang="en-US" sz="2000" dirty="0">
              <a:solidFill>
                <a:srgbClr val="008BFF"/>
              </a:solidFill>
            </a:endParaRPr>
          </a:p>
        </p:txBody>
      </p:sp>
      <p:sp>
        <p:nvSpPr>
          <p:cNvPr id="20" name="Rectangle 16">
            <a:extLst>
              <a:ext uri="{FF2B5EF4-FFF2-40B4-BE49-F238E27FC236}">
                <a16:creationId xmlns:a16="http://schemas.microsoft.com/office/drawing/2014/main" id="{0C0BFAFE-3399-5845-A6B7-DE01EA6AD7A1}"/>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16</a:t>
            </a:fld>
            <a:endParaRPr lang="en-US" altLang="en-US" sz="1200" dirty="0">
              <a:solidFill>
                <a:srgbClr val="595959"/>
              </a:solidFill>
              <a:cs typeface="Arial" panose="020B0604020202020204" pitchFamily="34" charset="0"/>
            </a:endParaRPr>
          </a:p>
        </p:txBody>
      </p:sp>
      <p:pic>
        <p:nvPicPr>
          <p:cNvPr id="21" name="Picture 20">
            <a:extLst>
              <a:ext uri="{FF2B5EF4-FFF2-40B4-BE49-F238E27FC236}">
                <a16:creationId xmlns:a16="http://schemas.microsoft.com/office/drawing/2014/main" id="{07E8B6ED-86AC-6E44-BAD8-19FC04E22C15}"/>
              </a:ext>
            </a:extLst>
          </p:cNvPr>
          <p:cNvPicPr>
            <a:picLocks noChangeAspect="1"/>
          </p:cNvPicPr>
          <p:nvPr/>
        </p:nvPicPr>
        <p:blipFill>
          <a:blip r:embed="rId4"/>
          <a:stretch>
            <a:fillRect/>
          </a:stretch>
        </p:blipFill>
        <p:spPr>
          <a:xfrm>
            <a:off x="-145348" y="6340839"/>
            <a:ext cx="621869" cy="621869"/>
          </a:xfrm>
          <a:prstGeom prst="rect">
            <a:avLst/>
          </a:prstGeom>
        </p:spPr>
      </p:pic>
    </p:spTree>
    <p:extLst>
      <p:ext uri="{BB962C8B-B14F-4D97-AF65-F5344CB8AC3E}">
        <p14:creationId xmlns:p14="http://schemas.microsoft.com/office/powerpoint/2010/main" val="3664032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Exercise</a:t>
            </a:r>
            <a:endParaRPr lang="en-GB" altLang="en-US" sz="3200" b="1" dirty="0"/>
          </a:p>
        </p:txBody>
      </p:sp>
      <p:pic>
        <p:nvPicPr>
          <p:cNvPr id="3" name="Picture 2">
            <a:extLst>
              <a:ext uri="{FF2B5EF4-FFF2-40B4-BE49-F238E27FC236}">
                <a16:creationId xmlns:a16="http://schemas.microsoft.com/office/drawing/2014/main" id="{A81EA1DA-48C9-0243-A119-2A3C47ED8FF9}"/>
              </a:ext>
            </a:extLst>
          </p:cNvPr>
          <p:cNvPicPr>
            <a:picLocks noChangeAspect="1"/>
          </p:cNvPicPr>
          <p:nvPr/>
        </p:nvPicPr>
        <p:blipFill>
          <a:blip r:embed="rId3"/>
          <a:stretch>
            <a:fillRect/>
          </a:stretch>
        </p:blipFill>
        <p:spPr>
          <a:xfrm>
            <a:off x="2911393" y="1156637"/>
            <a:ext cx="3091843" cy="3387044"/>
          </a:xfrm>
          <a:prstGeom prst="rect">
            <a:avLst/>
          </a:prstGeom>
        </p:spPr>
      </p:pic>
      <p:sp>
        <p:nvSpPr>
          <p:cNvPr id="4" name="Rectangle 3">
            <a:extLst>
              <a:ext uri="{FF2B5EF4-FFF2-40B4-BE49-F238E27FC236}">
                <a16:creationId xmlns:a16="http://schemas.microsoft.com/office/drawing/2014/main" id="{B2BF0CC2-5E68-924C-BFB3-CB240C9E4C7C}"/>
              </a:ext>
            </a:extLst>
          </p:cNvPr>
          <p:cNvSpPr/>
          <p:nvPr/>
        </p:nvSpPr>
        <p:spPr>
          <a:xfrm>
            <a:off x="651449" y="6116931"/>
            <a:ext cx="8580015" cy="400110"/>
          </a:xfrm>
          <a:prstGeom prst="rect">
            <a:avLst/>
          </a:prstGeom>
        </p:spPr>
        <p:txBody>
          <a:bodyPr wrap="square">
            <a:spAutoFit/>
          </a:bodyPr>
          <a:lstStyle/>
          <a:p>
            <a:r>
              <a:rPr lang="en-US" sz="2000" dirty="0">
                <a:solidFill>
                  <a:srgbClr val="008BFF"/>
                </a:solidFill>
              </a:rPr>
              <a:t>/home/</a:t>
            </a:r>
            <a:r>
              <a:rPr lang="en-US" sz="2000" dirty="0" err="1">
                <a:solidFill>
                  <a:srgbClr val="008BFF"/>
                </a:solidFill>
              </a:rPr>
              <a:t>veelken</a:t>
            </a:r>
            <a:r>
              <a:rPr lang="en-US" sz="2000" dirty="0">
                <a:solidFill>
                  <a:srgbClr val="008BFF"/>
                </a:solidFill>
              </a:rPr>
              <a:t>/public/PhyStat-101/</a:t>
            </a:r>
            <a:r>
              <a:rPr lang="en-US" sz="2000" dirty="0" err="1">
                <a:solidFill>
                  <a:srgbClr val="008BFF"/>
                </a:solidFill>
              </a:rPr>
              <a:t>rndNumGen_showHistograms.C</a:t>
            </a:r>
            <a:endParaRPr lang="en-US" sz="2000" dirty="0">
              <a:solidFill>
                <a:srgbClr val="008BFF"/>
              </a:solidFill>
              <a:effectLst/>
            </a:endParaRPr>
          </a:p>
        </p:txBody>
      </p:sp>
      <p:sp>
        <p:nvSpPr>
          <p:cNvPr id="8" name="Text Box 4">
            <a:extLst>
              <a:ext uri="{FF2B5EF4-FFF2-40B4-BE49-F238E27FC236}">
                <a16:creationId xmlns:a16="http://schemas.microsoft.com/office/drawing/2014/main" id="{B0E57544-24DE-D14C-9670-E08820D08190}"/>
              </a:ext>
            </a:extLst>
          </p:cNvPr>
          <p:cNvSpPr txBox="1">
            <a:spLocks noChangeArrowheads="1"/>
          </p:cNvSpPr>
          <p:nvPr/>
        </p:nvSpPr>
        <p:spPr bwMode="auto">
          <a:xfrm>
            <a:off x="476521" y="4699241"/>
            <a:ext cx="8177723" cy="137396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N.B.: </a:t>
            </a:r>
            <a:r>
              <a:rPr lang="en-US" altLang="en-US" dirty="0">
                <a:latin typeface="+mn-lt"/>
              </a:rPr>
              <a:t>The coordinates of the points on the x-axis are each shifted by a different (small) amount, so that one can better see the error bars. You can find code for making the plot in the style shown on this slide on quasar, at the location</a:t>
            </a:r>
          </a:p>
        </p:txBody>
      </p:sp>
      <p:sp>
        <p:nvSpPr>
          <p:cNvPr id="9" name="Text Box 4">
            <a:extLst>
              <a:ext uri="{FF2B5EF4-FFF2-40B4-BE49-F238E27FC236}">
                <a16:creationId xmlns:a16="http://schemas.microsoft.com/office/drawing/2014/main" id="{67C752B5-7322-6049-B61F-391296FBDC9E}"/>
              </a:ext>
            </a:extLst>
          </p:cNvPr>
          <p:cNvSpPr txBox="1">
            <a:spLocks noChangeArrowheads="1"/>
          </p:cNvSpPr>
          <p:nvPr/>
        </p:nvSpPr>
        <p:spPr bwMode="auto">
          <a:xfrm>
            <a:off x="476522" y="737616"/>
            <a:ext cx="8311878"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The result of the exercise should look similar to this plot:</a:t>
            </a:r>
            <a:endParaRPr lang="en-GB" altLang="en-US" dirty="0">
              <a:latin typeface="+mn-lt"/>
            </a:endParaRPr>
          </a:p>
        </p:txBody>
      </p:sp>
      <p:sp>
        <p:nvSpPr>
          <p:cNvPr id="10" name="Rectangle 16">
            <a:extLst>
              <a:ext uri="{FF2B5EF4-FFF2-40B4-BE49-F238E27FC236}">
                <a16:creationId xmlns:a16="http://schemas.microsoft.com/office/drawing/2014/main" id="{C12304F6-8A63-3C43-998F-49189A0C70BF}"/>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17</a:t>
            </a:fld>
            <a:endParaRPr lang="en-US" altLang="en-US" sz="1200" dirty="0">
              <a:solidFill>
                <a:srgbClr val="595959"/>
              </a:solidFill>
              <a:cs typeface="Arial" panose="020B0604020202020204" pitchFamily="34" charset="0"/>
            </a:endParaRPr>
          </a:p>
        </p:txBody>
      </p:sp>
      <p:pic>
        <p:nvPicPr>
          <p:cNvPr id="11" name="Picture 10">
            <a:extLst>
              <a:ext uri="{FF2B5EF4-FFF2-40B4-BE49-F238E27FC236}">
                <a16:creationId xmlns:a16="http://schemas.microsoft.com/office/drawing/2014/main" id="{3296114E-E7FA-904B-AB30-2CBDC4841723}"/>
              </a:ext>
            </a:extLst>
          </p:cNvPr>
          <p:cNvPicPr>
            <a:picLocks noChangeAspect="1"/>
          </p:cNvPicPr>
          <p:nvPr/>
        </p:nvPicPr>
        <p:blipFill>
          <a:blip r:embed="rId4"/>
          <a:stretch>
            <a:fillRect/>
          </a:stretch>
        </p:blipFill>
        <p:spPr>
          <a:xfrm>
            <a:off x="-145348" y="6340839"/>
            <a:ext cx="621869" cy="621869"/>
          </a:xfrm>
          <a:prstGeom prst="rect">
            <a:avLst/>
          </a:prstGeom>
        </p:spPr>
      </p:pic>
    </p:spTree>
    <p:extLst>
      <p:ext uri="{BB962C8B-B14F-4D97-AF65-F5344CB8AC3E}">
        <p14:creationId xmlns:p14="http://schemas.microsoft.com/office/powerpoint/2010/main" val="2436605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16">
            <a:extLst>
              <a:ext uri="{FF2B5EF4-FFF2-40B4-BE49-F238E27FC236}">
                <a16:creationId xmlns:a16="http://schemas.microsoft.com/office/drawing/2014/main" id="{19253851-AF10-3840-B8C6-727D5492DFFA}"/>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2</a:t>
            </a:fld>
            <a:endParaRPr lang="en-US" altLang="en-US" sz="1200" dirty="0">
              <a:solidFill>
                <a:srgbClr val="595959"/>
              </a:solidFill>
              <a:cs typeface="Arial" panose="020B0604020202020204" pitchFamily="34" charset="0"/>
            </a:endParaRPr>
          </a:p>
        </p:txBody>
      </p:sp>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a:t>
            </a:r>
            <a:endParaRPr lang="en-GB" altLang="en-US" sz="3200" b="1" dirty="0"/>
          </a:p>
        </p:txBody>
      </p:sp>
      <p:pic>
        <p:nvPicPr>
          <p:cNvPr id="7" name="Picture 6">
            <a:extLst>
              <a:ext uri="{FF2B5EF4-FFF2-40B4-BE49-F238E27FC236}">
                <a16:creationId xmlns:a16="http://schemas.microsoft.com/office/drawing/2014/main" id="{888BFED1-C750-AF48-A833-5F7AA9F42D21}"/>
              </a:ext>
            </a:extLst>
          </p:cNvPr>
          <p:cNvPicPr>
            <a:picLocks noChangeAspect="1"/>
          </p:cNvPicPr>
          <p:nvPr/>
        </p:nvPicPr>
        <p:blipFill>
          <a:blip r:embed="rId3"/>
          <a:stretch>
            <a:fillRect/>
          </a:stretch>
        </p:blipFill>
        <p:spPr>
          <a:xfrm>
            <a:off x="-145348" y="6340839"/>
            <a:ext cx="621869" cy="621869"/>
          </a:xfrm>
          <a:prstGeom prst="rect">
            <a:avLst/>
          </a:prstGeom>
        </p:spPr>
      </p:pic>
      <p:sp>
        <p:nvSpPr>
          <p:cNvPr id="5" name="Text Box 4">
            <a:extLst>
              <a:ext uri="{FF2B5EF4-FFF2-40B4-BE49-F238E27FC236}">
                <a16:creationId xmlns:a16="http://schemas.microsoft.com/office/drawing/2014/main" id="{F528B17D-A0C4-5243-AFB7-D62CF6D0E697}"/>
              </a:ext>
            </a:extLst>
          </p:cNvPr>
          <p:cNvSpPr txBox="1">
            <a:spLocks noChangeArrowheads="1"/>
          </p:cNvSpPr>
          <p:nvPr/>
        </p:nvSpPr>
        <p:spPr bwMode="auto">
          <a:xfrm>
            <a:off x="476521" y="856886"/>
            <a:ext cx="8442325" cy="68698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We need random numbers to simulate statistical fluctuations of the data</a:t>
            </a:r>
            <a:endParaRPr lang="en-US" altLang="en-US" dirty="0">
              <a:latin typeface="+mn-lt"/>
              <a:sym typeface="Wingdings" pitchFamily="2" charset="2"/>
            </a:endParaRPr>
          </a:p>
        </p:txBody>
      </p:sp>
      <p:sp>
        <p:nvSpPr>
          <p:cNvPr id="6" name="Text Box 4">
            <a:extLst>
              <a:ext uri="{FF2B5EF4-FFF2-40B4-BE49-F238E27FC236}">
                <a16:creationId xmlns:a16="http://schemas.microsoft.com/office/drawing/2014/main" id="{A7F7030E-7DCC-094A-9C7F-D50A140E9BFE}"/>
              </a:ext>
            </a:extLst>
          </p:cNvPr>
          <p:cNvSpPr txBox="1">
            <a:spLocks noChangeArrowheads="1"/>
          </p:cNvSpPr>
          <p:nvPr/>
        </p:nvSpPr>
        <p:spPr bwMode="auto">
          <a:xfrm>
            <a:off x="477845" y="1788515"/>
            <a:ext cx="8442325" cy="369248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Our use case is to randomly sample from a given distribution f(x),</a:t>
            </a:r>
          </a:p>
          <a:p>
            <a:pPr eaLnBrk="1" hangingPunct="1">
              <a:lnSpc>
                <a:spcPct val="93000"/>
              </a:lnSpc>
              <a:buClr>
                <a:srgbClr val="000000"/>
              </a:buClr>
              <a:buSzPct val="45000"/>
            </a:pPr>
            <a:r>
              <a:rPr lang="en-US" altLang="en-US" dirty="0">
                <a:latin typeface="+mn-lt"/>
              </a:rPr>
              <a:t>which means that the probability to obtain a random number with value x is is equal to f(x)</a:t>
            </a:r>
          </a:p>
          <a:p>
            <a:pPr eaLnBrk="1" hangingPunct="1">
              <a:lnSpc>
                <a:spcPct val="93000"/>
              </a:lnSpc>
              <a:buClr>
                <a:srgbClr val="000000"/>
              </a:buClr>
              <a:buSzPct val="45000"/>
            </a:pPr>
            <a:endParaRPr lang="en-US" altLang="en-US" sz="600" dirty="0">
              <a:latin typeface="+mn-lt"/>
            </a:endParaRPr>
          </a:p>
          <a:p>
            <a:pPr eaLnBrk="1" hangingPunct="1">
              <a:lnSpc>
                <a:spcPct val="93000"/>
              </a:lnSpc>
              <a:buClr>
                <a:srgbClr val="000000"/>
              </a:buClr>
              <a:buSzPct val="45000"/>
            </a:pPr>
            <a:r>
              <a:rPr lang="en-US" altLang="en-US" dirty="0">
                <a:latin typeface="+mn-lt"/>
                <a:sym typeface="Wingdings" pitchFamily="2" charset="2"/>
              </a:rPr>
              <a:t></a:t>
            </a:r>
            <a:r>
              <a:rPr lang="en-US" altLang="en-US" dirty="0">
                <a:latin typeface="+mn-lt"/>
              </a:rPr>
              <a:t> If one fills an infinite amount of such random numbers into a</a:t>
            </a:r>
          </a:p>
          <a:p>
            <a:pPr eaLnBrk="1" hangingPunct="1">
              <a:lnSpc>
                <a:spcPct val="93000"/>
              </a:lnSpc>
              <a:buClr>
                <a:srgbClr val="000000"/>
              </a:buClr>
              <a:buSzPct val="45000"/>
            </a:pPr>
            <a:r>
              <a:rPr lang="en-US" altLang="en-US" dirty="0">
                <a:latin typeface="+mn-lt"/>
              </a:rPr>
              <a:t>      histogram, the histogram reproduces the given distribution f(x)</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r>
              <a:rPr lang="en-US" altLang="en-US" dirty="0">
                <a:latin typeface="+mn-lt"/>
              </a:rPr>
              <a:t>The generation of random numbers is usually done in two steps:</a:t>
            </a:r>
          </a:p>
          <a:p>
            <a:pPr eaLnBrk="1" hangingPunct="1">
              <a:lnSpc>
                <a:spcPct val="93000"/>
              </a:lnSpc>
              <a:buClr>
                <a:srgbClr val="000000"/>
              </a:buClr>
              <a:buSzPct val="4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Generate uniformly distributed random number in interval [0,1]</a:t>
            </a:r>
          </a:p>
          <a:p>
            <a:pPr eaLnBrk="1" hangingPunct="1">
              <a:lnSpc>
                <a:spcPct val="93000"/>
              </a:lnSpc>
              <a:buClr>
                <a:srgbClr val="000000"/>
              </a:buClr>
              <a:buSzPct val="85000"/>
            </a:pPr>
            <a:r>
              <a:rPr lang="en-US" altLang="en-US" sz="600" dirty="0">
                <a:latin typeface="+mn-lt"/>
              </a:rPr>
              <a:t> </a:t>
            </a: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Transform this random number according to a given distribution </a:t>
            </a:r>
          </a:p>
          <a:p>
            <a:pPr eaLnBrk="1" hangingPunct="1">
              <a:lnSpc>
                <a:spcPct val="93000"/>
              </a:lnSpc>
              <a:buClr>
                <a:srgbClr val="000000"/>
              </a:buClr>
              <a:buSzPct val="45000"/>
            </a:pPr>
            <a:endParaRPr lang="en-US" altLang="en-US" dirty="0">
              <a:latin typeface="+mn-lt"/>
            </a:endParaRPr>
          </a:p>
        </p:txBody>
      </p:sp>
    </p:spTree>
    <p:extLst>
      <p:ext uri="{BB962C8B-B14F-4D97-AF65-F5344CB8AC3E}">
        <p14:creationId xmlns:p14="http://schemas.microsoft.com/office/powerpoint/2010/main" val="159145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Outline</a:t>
            </a:r>
            <a:endParaRPr lang="en-GB" altLang="en-US" sz="3200" b="1" dirty="0"/>
          </a:p>
        </p:txBody>
      </p:sp>
      <p:sp>
        <p:nvSpPr>
          <p:cNvPr id="5" name="Text Box 4">
            <a:extLst>
              <a:ext uri="{FF2B5EF4-FFF2-40B4-BE49-F238E27FC236}">
                <a16:creationId xmlns:a16="http://schemas.microsoft.com/office/drawing/2014/main" id="{7791BF2A-CB90-D54A-9415-B8BFF0B7F2A1}"/>
              </a:ext>
            </a:extLst>
          </p:cNvPr>
          <p:cNvSpPr txBox="1">
            <a:spLocks noChangeArrowheads="1"/>
          </p:cNvSpPr>
          <p:nvPr/>
        </p:nvSpPr>
        <p:spPr bwMode="auto">
          <a:xfrm>
            <a:off x="477845" y="874114"/>
            <a:ext cx="8442325" cy="39499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Generation of uniform random numbers</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True random numbers</a:t>
            </a:r>
          </a:p>
          <a:p>
            <a:pPr eaLnBrk="1" hangingPunct="1">
              <a:lnSpc>
                <a:spcPct val="93000"/>
              </a:lnSpc>
              <a:buClr>
                <a:srgbClr val="000000"/>
              </a:buClr>
              <a:buSzPct val="45000"/>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Pseudo random numbers</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85000"/>
            </a:pPr>
            <a:r>
              <a:rPr lang="en-US" altLang="en-US" dirty="0">
                <a:latin typeface="+mn-lt"/>
              </a:rPr>
              <a:t>Transformation of random numbers from uniform to arbitrary distributions</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eaLnBrk="1" hangingPunct="1">
              <a:lnSpc>
                <a:spcPct val="93000"/>
              </a:lnSpc>
              <a:buClr>
                <a:srgbClr val="000000"/>
              </a:buClr>
              <a:buSzPct val="85000"/>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Rejection sampling</a:t>
            </a:r>
          </a:p>
          <a:p>
            <a:pPr eaLnBrk="1" hangingPunct="1">
              <a:lnSpc>
                <a:spcPct val="93000"/>
              </a:lnSpc>
              <a:buClr>
                <a:srgbClr val="000000"/>
              </a:buClr>
              <a:buSzPct val="85000"/>
            </a:pPr>
            <a:endParaRPr lang="en-US" altLang="en-US" sz="200" dirty="0">
              <a:latin typeface="+mn-lt"/>
            </a:endParaRPr>
          </a:p>
          <a:p>
            <a:pPr eaLnBrk="1" hangingPunct="1">
              <a:lnSpc>
                <a:spcPct val="93000"/>
              </a:lnSpc>
              <a:buClr>
                <a:srgbClr val="000000"/>
              </a:buClr>
              <a:buSzPct val="85000"/>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Inverse transform sampling</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 Exercise</a:t>
            </a:r>
          </a:p>
          <a:p>
            <a:pPr eaLnBrk="1" hangingPunct="1">
              <a:lnSpc>
                <a:spcPct val="93000"/>
              </a:lnSpc>
              <a:buClr>
                <a:srgbClr val="000000"/>
              </a:buClr>
              <a:buSzPct val="45000"/>
            </a:pPr>
            <a:endParaRPr lang="en-US" altLang="en-US" dirty="0">
              <a:latin typeface="+mn-lt"/>
            </a:endParaRPr>
          </a:p>
        </p:txBody>
      </p:sp>
      <p:sp>
        <p:nvSpPr>
          <p:cNvPr id="6" name="Rectangle 16">
            <a:extLst>
              <a:ext uri="{FF2B5EF4-FFF2-40B4-BE49-F238E27FC236}">
                <a16:creationId xmlns:a16="http://schemas.microsoft.com/office/drawing/2014/main" id="{20A8163C-8A36-B940-8C09-AE8313A6F80B}"/>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3</a:t>
            </a:fld>
            <a:endParaRPr lang="en-US" altLang="en-US" sz="1200" dirty="0">
              <a:solidFill>
                <a:srgbClr val="595959"/>
              </a:solidFill>
              <a:cs typeface="Arial" panose="020B0604020202020204" pitchFamily="34" charset="0"/>
            </a:endParaRPr>
          </a:p>
        </p:txBody>
      </p:sp>
      <p:pic>
        <p:nvPicPr>
          <p:cNvPr id="8" name="Picture 7">
            <a:extLst>
              <a:ext uri="{FF2B5EF4-FFF2-40B4-BE49-F238E27FC236}">
                <a16:creationId xmlns:a16="http://schemas.microsoft.com/office/drawing/2014/main" id="{D4980B1C-3621-904D-97C4-7E97738080EF}"/>
              </a:ext>
            </a:extLst>
          </p:cNvPr>
          <p:cNvPicPr>
            <a:picLocks noChangeAspect="1"/>
          </p:cNvPicPr>
          <p:nvPr/>
        </p:nvPicPr>
        <p:blipFill>
          <a:blip r:embed="rId3"/>
          <a:stretch>
            <a:fillRect/>
          </a:stretch>
        </p:blipFill>
        <p:spPr>
          <a:xfrm>
            <a:off x="-145348" y="6340839"/>
            <a:ext cx="621869" cy="621869"/>
          </a:xfrm>
          <a:prstGeom prst="rect">
            <a:avLst/>
          </a:prstGeom>
        </p:spPr>
      </p:pic>
    </p:spTree>
    <p:extLst>
      <p:ext uri="{BB962C8B-B14F-4D97-AF65-F5344CB8AC3E}">
        <p14:creationId xmlns:p14="http://schemas.microsoft.com/office/powerpoint/2010/main" val="1253579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True Random Numbers</a:t>
            </a:r>
            <a:endParaRPr lang="en-GB" altLang="en-US" sz="3200" b="1" dirty="0"/>
          </a:p>
        </p:txBody>
      </p:sp>
      <p:sp>
        <p:nvSpPr>
          <p:cNvPr id="5" name="Text Box 4">
            <a:extLst>
              <a:ext uri="{FF2B5EF4-FFF2-40B4-BE49-F238E27FC236}">
                <a16:creationId xmlns:a16="http://schemas.microsoft.com/office/drawing/2014/main" id="{7791BF2A-CB90-D54A-9415-B8BFF0B7F2A1}"/>
              </a:ext>
            </a:extLst>
          </p:cNvPr>
          <p:cNvSpPr txBox="1">
            <a:spLocks noChangeArrowheads="1"/>
          </p:cNvSpPr>
          <p:nvPr/>
        </p:nvSpPr>
        <p:spPr bwMode="auto">
          <a:xfrm>
            <a:off x="477845" y="874114"/>
            <a:ext cx="8442325" cy="503778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Different quantum processes can be used to generate randomness</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r>
              <a:rPr lang="en-US" altLang="en-US" dirty="0">
                <a:latin typeface="+mn-lt"/>
              </a:rPr>
              <a:t>Most popular is the use of thermal noise, followed by analog-to-digital conversion. Such hardware random numbers are available in modern Intel and AMD processors</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r>
              <a:rPr lang="en-US" altLang="en-US" dirty="0">
                <a:latin typeface="+mn-lt"/>
              </a:rPr>
              <a:t>The use of hardware random numbers have two disadvantages:</a:t>
            </a:r>
          </a:p>
          <a:p>
            <a:pPr eaLnBrk="1" hangingPunct="1">
              <a:lnSpc>
                <a:spcPct val="93000"/>
              </a:lnSpc>
              <a:buClr>
                <a:srgbClr val="000000"/>
              </a:buClr>
              <a:buSzPct val="45000"/>
            </a:pPr>
            <a:endParaRPr lang="en-US" altLang="en-US" sz="600" dirty="0">
              <a:latin typeface="+mn-lt"/>
            </a:endParaRPr>
          </a:p>
          <a:p>
            <a:pPr eaLnBrk="1" hangingPunct="1">
              <a:lnSpc>
                <a:spcPct val="93000"/>
              </a:lnSpc>
              <a:buClr>
                <a:srgbClr val="000000"/>
              </a:buClr>
              <a:buSzPct val="45000"/>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Generation of true random numbers is slow, O(1ms) per random number. If one samples thermal noise too fast, subsequent random numbers are correlated</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True randomness may not be desired, because it makes debugging more complicated</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p:txBody>
      </p:sp>
      <p:sp>
        <p:nvSpPr>
          <p:cNvPr id="2" name="Rectangle 1">
            <a:extLst>
              <a:ext uri="{FF2B5EF4-FFF2-40B4-BE49-F238E27FC236}">
                <a16:creationId xmlns:a16="http://schemas.microsoft.com/office/drawing/2014/main" id="{A656F587-FCDA-824D-9AC9-A9774BC76F5D}"/>
              </a:ext>
            </a:extLst>
          </p:cNvPr>
          <p:cNvSpPr/>
          <p:nvPr/>
        </p:nvSpPr>
        <p:spPr>
          <a:xfrm>
            <a:off x="784662" y="2683831"/>
            <a:ext cx="4138890" cy="400110"/>
          </a:xfrm>
          <a:prstGeom prst="rect">
            <a:avLst/>
          </a:prstGeom>
        </p:spPr>
        <p:txBody>
          <a:bodyPr wrap="none">
            <a:spAutoFit/>
          </a:bodyPr>
          <a:lstStyle/>
          <a:p>
            <a:r>
              <a:rPr lang="en-US" sz="2000" dirty="0">
                <a:solidFill>
                  <a:srgbClr val="008BFF"/>
                </a:solidFill>
              </a:rPr>
              <a:t>https://</a:t>
            </a:r>
            <a:r>
              <a:rPr lang="en-US" sz="2000" dirty="0" err="1">
                <a:solidFill>
                  <a:srgbClr val="008BFF"/>
                </a:solidFill>
              </a:rPr>
              <a:t>en.wikipedia.org</a:t>
            </a:r>
            <a:r>
              <a:rPr lang="en-US" sz="2000" dirty="0">
                <a:solidFill>
                  <a:srgbClr val="008BFF"/>
                </a:solidFill>
              </a:rPr>
              <a:t>/wiki/</a:t>
            </a:r>
            <a:r>
              <a:rPr lang="en-US" sz="2000" dirty="0" err="1">
                <a:solidFill>
                  <a:srgbClr val="008BFF"/>
                </a:solidFill>
              </a:rPr>
              <a:t>RdRand</a:t>
            </a:r>
            <a:endParaRPr lang="en-US" sz="2000" dirty="0">
              <a:solidFill>
                <a:srgbClr val="008BFF"/>
              </a:solidFill>
            </a:endParaRPr>
          </a:p>
        </p:txBody>
      </p:sp>
      <p:sp>
        <p:nvSpPr>
          <p:cNvPr id="8" name="Rectangle 16">
            <a:extLst>
              <a:ext uri="{FF2B5EF4-FFF2-40B4-BE49-F238E27FC236}">
                <a16:creationId xmlns:a16="http://schemas.microsoft.com/office/drawing/2014/main" id="{3D3E63A8-9D08-714C-9462-47F0872344B9}"/>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4</a:t>
            </a:fld>
            <a:endParaRPr lang="en-US" altLang="en-US" sz="1200" dirty="0">
              <a:solidFill>
                <a:srgbClr val="595959"/>
              </a:solidFill>
              <a:cs typeface="Arial" panose="020B0604020202020204" pitchFamily="34" charset="0"/>
            </a:endParaRPr>
          </a:p>
        </p:txBody>
      </p:sp>
      <p:pic>
        <p:nvPicPr>
          <p:cNvPr id="9" name="Picture 8">
            <a:extLst>
              <a:ext uri="{FF2B5EF4-FFF2-40B4-BE49-F238E27FC236}">
                <a16:creationId xmlns:a16="http://schemas.microsoft.com/office/drawing/2014/main" id="{E477C26D-F5B0-F14D-9A41-9BF90E248D5A}"/>
              </a:ext>
            </a:extLst>
          </p:cNvPr>
          <p:cNvPicPr>
            <a:picLocks noChangeAspect="1"/>
          </p:cNvPicPr>
          <p:nvPr/>
        </p:nvPicPr>
        <p:blipFill>
          <a:blip r:embed="rId3"/>
          <a:stretch>
            <a:fillRect/>
          </a:stretch>
        </p:blipFill>
        <p:spPr>
          <a:xfrm>
            <a:off x="-145348" y="6340839"/>
            <a:ext cx="621869" cy="621869"/>
          </a:xfrm>
          <a:prstGeom prst="rect">
            <a:avLst/>
          </a:prstGeom>
        </p:spPr>
      </p:pic>
    </p:spTree>
    <p:extLst>
      <p:ext uri="{BB962C8B-B14F-4D97-AF65-F5344CB8AC3E}">
        <p14:creationId xmlns:p14="http://schemas.microsoft.com/office/powerpoint/2010/main" val="767971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Pseudo Random Numbers</a:t>
            </a:r>
            <a:endParaRPr lang="en-GB" altLang="en-US" sz="3200" b="1" dirty="0"/>
          </a:p>
        </p:txBody>
      </p:sp>
      <p:sp>
        <p:nvSpPr>
          <p:cNvPr id="8" name="Text Box 4">
            <a:extLst>
              <a:ext uri="{FF2B5EF4-FFF2-40B4-BE49-F238E27FC236}">
                <a16:creationId xmlns:a16="http://schemas.microsoft.com/office/drawing/2014/main" id="{EE9F221E-E199-554B-8A56-BA70A3765F43}"/>
              </a:ext>
            </a:extLst>
          </p:cNvPr>
          <p:cNvSpPr txBox="1">
            <a:spLocks noChangeArrowheads="1"/>
          </p:cNvSpPr>
          <p:nvPr/>
        </p:nvSpPr>
        <p:spPr bwMode="auto">
          <a:xfrm>
            <a:off x="477845" y="874114"/>
            <a:ext cx="8442325" cy="526676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Sequence of numbers generated using a recursive formula</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r>
              <a:rPr lang="en-US" altLang="en-US" dirty="0">
                <a:latin typeface="+mn-lt"/>
              </a:rPr>
              <a:t>The first number in the sequence is called the </a:t>
            </a:r>
            <a:r>
              <a:rPr lang="en-US" altLang="en-US" b="1" dirty="0">
                <a:latin typeface="+mn-lt"/>
              </a:rPr>
              <a:t>seed</a:t>
            </a:r>
            <a:r>
              <a:rPr lang="en-US" altLang="en-US" dirty="0">
                <a:latin typeface="+mn-lt"/>
              </a:rPr>
              <a:t> and needs to be set by hand. If the seed is known, the generation of the full sequence of random numbers is deterministic and can be reproduced.</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r>
              <a:rPr lang="en-US" altLang="en-US" dirty="0">
                <a:latin typeface="+mn-lt"/>
              </a:rPr>
              <a:t>Different algorithms have been developed for generating pseudo random numbers</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r>
              <a:rPr lang="en-US" altLang="en-US" dirty="0">
                <a:latin typeface="+mn-lt"/>
              </a:rPr>
              <a:t>Considerations for choice of algorithm:</a:t>
            </a:r>
          </a:p>
          <a:p>
            <a:pPr eaLnBrk="1" hangingPunct="1">
              <a:lnSpc>
                <a:spcPct val="93000"/>
              </a:lnSpc>
              <a:buClr>
                <a:srgbClr val="000000"/>
              </a:buClr>
              <a:buSzPct val="45000"/>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Length of sequence before same numbers repeat (period)</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Numbers in sequence must not be correlated</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Computing time required by algorithm</a:t>
            </a:r>
          </a:p>
          <a:p>
            <a:pPr eaLnBrk="1" hangingPunct="1">
              <a:lnSpc>
                <a:spcPct val="93000"/>
              </a:lnSpc>
              <a:buClr>
                <a:srgbClr val="000000"/>
              </a:buClr>
              <a:buSzPct val="85000"/>
            </a:pPr>
            <a:endParaRPr lang="en-US" altLang="en-US" sz="200" dirty="0">
              <a:latin typeface="+mn-lt"/>
            </a:endParaRPr>
          </a:p>
          <a:p>
            <a:pPr eaLnBrk="1" hangingPunct="1">
              <a:lnSpc>
                <a:spcPct val="93000"/>
              </a:lnSpc>
              <a:buClr>
                <a:srgbClr val="000000"/>
              </a:buClr>
              <a:buSzPct val="85000"/>
            </a:pPr>
            <a:r>
              <a:rPr lang="en-US" altLang="en-US" dirty="0">
                <a:latin typeface="+mn-lt"/>
              </a:rPr>
              <a:t>Fulfilling these requirements is not trivial!</a:t>
            </a:r>
          </a:p>
        </p:txBody>
      </p:sp>
      <p:sp>
        <p:nvSpPr>
          <p:cNvPr id="6" name="Rectangle 16">
            <a:extLst>
              <a:ext uri="{FF2B5EF4-FFF2-40B4-BE49-F238E27FC236}">
                <a16:creationId xmlns:a16="http://schemas.microsoft.com/office/drawing/2014/main" id="{F3F6EDC2-2CB2-7F4A-839A-5AA15C9F4139}"/>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5</a:t>
            </a:fld>
            <a:endParaRPr lang="en-US" altLang="en-US" sz="1200" dirty="0">
              <a:solidFill>
                <a:srgbClr val="595959"/>
              </a:solidFill>
              <a:cs typeface="Arial" panose="020B0604020202020204" pitchFamily="34" charset="0"/>
            </a:endParaRPr>
          </a:p>
        </p:txBody>
      </p:sp>
      <p:pic>
        <p:nvPicPr>
          <p:cNvPr id="9" name="Picture 8">
            <a:extLst>
              <a:ext uri="{FF2B5EF4-FFF2-40B4-BE49-F238E27FC236}">
                <a16:creationId xmlns:a16="http://schemas.microsoft.com/office/drawing/2014/main" id="{9B89FF8C-6E9D-5D43-AABB-798C9BDC2786}"/>
              </a:ext>
            </a:extLst>
          </p:cNvPr>
          <p:cNvPicPr>
            <a:picLocks noChangeAspect="1"/>
          </p:cNvPicPr>
          <p:nvPr/>
        </p:nvPicPr>
        <p:blipFill>
          <a:blip r:embed="rId3"/>
          <a:stretch>
            <a:fillRect/>
          </a:stretch>
        </p:blipFill>
        <p:spPr>
          <a:xfrm>
            <a:off x="-145348" y="6340839"/>
            <a:ext cx="621869" cy="621869"/>
          </a:xfrm>
          <a:prstGeom prst="rect">
            <a:avLst/>
          </a:prstGeom>
        </p:spPr>
      </p:pic>
    </p:spTree>
    <p:extLst>
      <p:ext uri="{BB962C8B-B14F-4D97-AF65-F5344CB8AC3E}">
        <p14:creationId xmlns:p14="http://schemas.microsoft.com/office/powerpoint/2010/main" val="4288549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Linear Congruential Generator (LCG)</a:t>
            </a:r>
            <a:endParaRPr lang="en-GB" altLang="en-US" sz="3200" b="1" dirty="0"/>
          </a:p>
        </p:txBody>
      </p:sp>
      <p:pic>
        <p:nvPicPr>
          <p:cNvPr id="2" name="Picture 1">
            <a:extLst>
              <a:ext uri="{FF2B5EF4-FFF2-40B4-BE49-F238E27FC236}">
                <a16:creationId xmlns:a16="http://schemas.microsoft.com/office/drawing/2014/main" id="{ABE8CDB4-2381-1F41-80D0-1EBC58B06B86}"/>
              </a:ext>
            </a:extLst>
          </p:cNvPr>
          <p:cNvPicPr>
            <a:picLocks noChangeAspect="1"/>
          </p:cNvPicPr>
          <p:nvPr/>
        </p:nvPicPr>
        <p:blipFill>
          <a:blip r:embed="rId3"/>
          <a:stretch>
            <a:fillRect/>
          </a:stretch>
        </p:blipFill>
        <p:spPr>
          <a:xfrm>
            <a:off x="817384" y="1335046"/>
            <a:ext cx="3810276" cy="335941"/>
          </a:xfrm>
          <a:prstGeom prst="rect">
            <a:avLst/>
          </a:prstGeom>
        </p:spPr>
      </p:pic>
      <p:pic>
        <p:nvPicPr>
          <p:cNvPr id="3" name="Picture 2">
            <a:extLst>
              <a:ext uri="{FF2B5EF4-FFF2-40B4-BE49-F238E27FC236}">
                <a16:creationId xmlns:a16="http://schemas.microsoft.com/office/drawing/2014/main" id="{24048B57-6856-C340-A93E-55AB3AD08DE2}"/>
              </a:ext>
            </a:extLst>
          </p:cNvPr>
          <p:cNvPicPr>
            <a:picLocks noChangeAspect="1"/>
          </p:cNvPicPr>
          <p:nvPr/>
        </p:nvPicPr>
        <p:blipFill>
          <a:blip r:embed="rId4"/>
          <a:stretch>
            <a:fillRect/>
          </a:stretch>
        </p:blipFill>
        <p:spPr>
          <a:xfrm>
            <a:off x="761726" y="1820099"/>
            <a:ext cx="1464640" cy="370299"/>
          </a:xfrm>
          <a:prstGeom prst="rect">
            <a:avLst/>
          </a:prstGeom>
        </p:spPr>
      </p:pic>
      <p:pic>
        <p:nvPicPr>
          <p:cNvPr id="4" name="Picture 3">
            <a:extLst>
              <a:ext uri="{FF2B5EF4-FFF2-40B4-BE49-F238E27FC236}">
                <a16:creationId xmlns:a16="http://schemas.microsoft.com/office/drawing/2014/main" id="{DE19E37C-A4C4-9145-8E3A-593A7E446ACD}"/>
              </a:ext>
            </a:extLst>
          </p:cNvPr>
          <p:cNvPicPr>
            <a:picLocks noChangeAspect="1"/>
          </p:cNvPicPr>
          <p:nvPr/>
        </p:nvPicPr>
        <p:blipFill>
          <a:blip r:embed="rId5"/>
          <a:stretch>
            <a:fillRect/>
          </a:stretch>
        </p:blipFill>
        <p:spPr>
          <a:xfrm>
            <a:off x="785579" y="3256775"/>
            <a:ext cx="2790029" cy="1590317"/>
          </a:xfrm>
          <a:prstGeom prst="rect">
            <a:avLst/>
          </a:prstGeom>
        </p:spPr>
      </p:pic>
      <p:sp>
        <p:nvSpPr>
          <p:cNvPr id="8" name="Text Box 4">
            <a:extLst>
              <a:ext uri="{FF2B5EF4-FFF2-40B4-BE49-F238E27FC236}">
                <a16:creationId xmlns:a16="http://schemas.microsoft.com/office/drawing/2014/main" id="{2DD96FC1-472C-5C43-BE66-0370D00A709C}"/>
              </a:ext>
            </a:extLst>
          </p:cNvPr>
          <p:cNvSpPr txBox="1">
            <a:spLocks noChangeArrowheads="1"/>
          </p:cNvSpPr>
          <p:nvPr/>
        </p:nvSpPr>
        <p:spPr bwMode="auto">
          <a:xfrm>
            <a:off x="476521" y="2780175"/>
            <a:ext cx="2575456"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Suitable parameters</a:t>
            </a:r>
          </a:p>
        </p:txBody>
      </p:sp>
      <p:sp>
        <p:nvSpPr>
          <p:cNvPr id="9" name="Text Box 4">
            <a:extLst>
              <a:ext uri="{FF2B5EF4-FFF2-40B4-BE49-F238E27FC236}">
                <a16:creationId xmlns:a16="http://schemas.microsoft.com/office/drawing/2014/main" id="{784E8346-76F4-9C43-8703-A152D6487A6E}"/>
              </a:ext>
            </a:extLst>
          </p:cNvPr>
          <p:cNvSpPr txBox="1">
            <a:spLocks noChangeArrowheads="1"/>
          </p:cNvSpPr>
          <p:nvPr/>
        </p:nvSpPr>
        <p:spPr bwMode="auto">
          <a:xfrm>
            <a:off x="540851" y="5041666"/>
            <a:ext cx="8866262"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LCG algorithm implemented in </a:t>
            </a:r>
            <a:r>
              <a:rPr lang="en-US" altLang="en-US" dirty="0" err="1">
                <a:latin typeface="+mn-lt"/>
              </a:rPr>
              <a:t>TRandom</a:t>
            </a:r>
            <a:r>
              <a:rPr lang="en-US" altLang="en-US" dirty="0">
                <a:latin typeface="+mn-lt"/>
              </a:rPr>
              <a:t> class in ROOT</a:t>
            </a:r>
          </a:p>
        </p:txBody>
      </p:sp>
      <p:sp>
        <p:nvSpPr>
          <p:cNvPr id="5" name="Rectangle 4">
            <a:extLst>
              <a:ext uri="{FF2B5EF4-FFF2-40B4-BE49-F238E27FC236}">
                <a16:creationId xmlns:a16="http://schemas.microsoft.com/office/drawing/2014/main" id="{05888308-43AC-694B-8C51-09B741C52FB9}"/>
              </a:ext>
            </a:extLst>
          </p:cNvPr>
          <p:cNvSpPr/>
          <p:nvPr/>
        </p:nvSpPr>
        <p:spPr>
          <a:xfrm>
            <a:off x="874359" y="5389349"/>
            <a:ext cx="5911795"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root.cern.ch</a:t>
            </a:r>
            <a:r>
              <a:rPr lang="en-US" sz="2000" dirty="0">
                <a:solidFill>
                  <a:srgbClr val="008BFF"/>
                </a:solidFill>
              </a:rPr>
              <a:t>/doc/master/</a:t>
            </a:r>
            <a:r>
              <a:rPr lang="en-US" sz="2000" dirty="0" err="1">
                <a:solidFill>
                  <a:srgbClr val="008BFF"/>
                </a:solidFill>
              </a:rPr>
              <a:t>classTRandom.html</a:t>
            </a:r>
            <a:endParaRPr lang="en-US" sz="2000" dirty="0">
              <a:solidFill>
                <a:srgbClr val="008BFF"/>
              </a:solidFill>
            </a:endParaRPr>
          </a:p>
        </p:txBody>
      </p:sp>
      <p:sp>
        <p:nvSpPr>
          <p:cNvPr id="12" name="Text Box 4">
            <a:extLst>
              <a:ext uri="{FF2B5EF4-FFF2-40B4-BE49-F238E27FC236}">
                <a16:creationId xmlns:a16="http://schemas.microsoft.com/office/drawing/2014/main" id="{F931771A-737F-7D45-AD6C-0C6DA172660F}"/>
              </a:ext>
            </a:extLst>
          </p:cNvPr>
          <p:cNvSpPr txBox="1">
            <a:spLocks noChangeArrowheads="1"/>
          </p:cNvSpPr>
          <p:nvPr/>
        </p:nvSpPr>
        <p:spPr bwMode="auto">
          <a:xfrm>
            <a:off x="477846" y="746893"/>
            <a:ext cx="2409638"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Recursive formula</a:t>
            </a:r>
          </a:p>
        </p:txBody>
      </p:sp>
      <p:sp>
        <p:nvSpPr>
          <p:cNvPr id="13" name="Rounded Rectangle 12">
            <a:extLst>
              <a:ext uri="{FF2B5EF4-FFF2-40B4-BE49-F238E27FC236}">
                <a16:creationId xmlns:a16="http://schemas.microsoft.com/office/drawing/2014/main" id="{D246CC0A-85AC-6F4B-9752-F3523F51195B}"/>
              </a:ext>
            </a:extLst>
          </p:cNvPr>
          <p:cNvSpPr/>
          <p:nvPr/>
        </p:nvSpPr>
        <p:spPr>
          <a:xfrm>
            <a:off x="3486815" y="1311562"/>
            <a:ext cx="1252162" cy="37822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Box 4">
            <a:extLst>
              <a:ext uri="{FF2B5EF4-FFF2-40B4-BE49-F238E27FC236}">
                <a16:creationId xmlns:a16="http://schemas.microsoft.com/office/drawing/2014/main" id="{11955A00-4F27-1048-9DA1-47BF04234D33}"/>
              </a:ext>
            </a:extLst>
          </p:cNvPr>
          <p:cNvSpPr txBox="1">
            <a:spLocks noChangeArrowheads="1"/>
          </p:cNvSpPr>
          <p:nvPr/>
        </p:nvSpPr>
        <p:spPr bwMode="auto">
          <a:xfrm>
            <a:off x="3330810" y="627233"/>
            <a:ext cx="4526048" cy="69333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solidFill>
                  <a:srgbClr val="FF0000"/>
                </a:solidFill>
                <a:latin typeface="+mn-lt"/>
              </a:rPr>
              <a:t>Rest of division by m </a:t>
            </a:r>
          </a:p>
          <a:p>
            <a:pPr eaLnBrk="1" hangingPunct="1">
              <a:lnSpc>
                <a:spcPct val="93000"/>
              </a:lnSpc>
              <a:buClr>
                <a:srgbClr val="000000"/>
              </a:buClr>
              <a:buSzPct val="45000"/>
            </a:pPr>
            <a:r>
              <a:rPr lang="en-US" altLang="en-US" dirty="0">
                <a:solidFill>
                  <a:srgbClr val="FF0000"/>
                </a:solidFill>
                <a:latin typeface="+mn-lt"/>
              </a:rPr>
              <a:t>(equivalent to % operator in C++)</a:t>
            </a:r>
            <a:endParaRPr lang="en-US" altLang="en-US" dirty="0">
              <a:solidFill>
                <a:srgbClr val="FF0000"/>
              </a:solidFill>
              <a:latin typeface="Lucida Calligraphy" panose="03010101010101010101" pitchFamily="66" charset="77"/>
            </a:endParaRPr>
          </a:p>
        </p:txBody>
      </p:sp>
      <p:sp>
        <p:nvSpPr>
          <p:cNvPr id="18" name="Text Box 4">
            <a:extLst>
              <a:ext uri="{FF2B5EF4-FFF2-40B4-BE49-F238E27FC236}">
                <a16:creationId xmlns:a16="http://schemas.microsoft.com/office/drawing/2014/main" id="{44BF8EF5-A43D-384E-A9BE-6223777E7C5E}"/>
              </a:ext>
            </a:extLst>
          </p:cNvPr>
          <p:cNvSpPr txBox="1">
            <a:spLocks noChangeArrowheads="1"/>
          </p:cNvSpPr>
          <p:nvPr/>
        </p:nvSpPr>
        <p:spPr bwMode="auto">
          <a:xfrm>
            <a:off x="540851" y="2311033"/>
            <a:ext cx="7982947"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solidFill>
                  <a:srgbClr val="00B050"/>
                </a:solidFill>
                <a:latin typeface="+mn-lt"/>
              </a:rPr>
              <a:t>Yields uniformly distributed random number in interval [0,1]</a:t>
            </a:r>
          </a:p>
        </p:txBody>
      </p:sp>
      <p:sp>
        <p:nvSpPr>
          <p:cNvPr id="19" name="Text Box 4">
            <a:extLst>
              <a:ext uri="{FF2B5EF4-FFF2-40B4-BE49-F238E27FC236}">
                <a16:creationId xmlns:a16="http://schemas.microsoft.com/office/drawing/2014/main" id="{120EBF24-3BE5-0A4E-8C91-77DB0D3D4308}"/>
              </a:ext>
            </a:extLst>
          </p:cNvPr>
          <p:cNvSpPr txBox="1">
            <a:spLocks noChangeArrowheads="1"/>
          </p:cNvSpPr>
          <p:nvPr/>
        </p:nvSpPr>
        <p:spPr bwMode="auto">
          <a:xfrm>
            <a:off x="476521" y="5874510"/>
            <a:ext cx="8177723" cy="70497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Warning: </a:t>
            </a:r>
            <a:r>
              <a:rPr lang="en-US" altLang="en-US" dirty="0">
                <a:latin typeface="+mn-lt"/>
              </a:rPr>
              <a:t>Do not use this algorithm, because it has a short period and the numbers in the sequence </a:t>
            </a:r>
            <a:r>
              <a:rPr lang="en-US" altLang="en-US" i="1" dirty="0" err="1">
                <a:latin typeface="Times New Roman" panose="02020603050405020304" pitchFamily="18" charset="0"/>
                <a:cs typeface="Times New Roman" panose="02020603050405020304" pitchFamily="18" charset="0"/>
              </a:rPr>
              <a:t>I</a:t>
            </a:r>
            <a:r>
              <a:rPr lang="en-US" altLang="en-US" i="1" baseline="-25000" dirty="0" err="1">
                <a:latin typeface="Times New Roman" panose="02020603050405020304" pitchFamily="18" charset="0"/>
                <a:cs typeface="Times New Roman" panose="02020603050405020304" pitchFamily="18" charset="0"/>
              </a:rPr>
              <a:t>j</a:t>
            </a:r>
            <a:r>
              <a:rPr lang="en-US" altLang="en-US" dirty="0">
                <a:latin typeface="+mn-lt"/>
              </a:rPr>
              <a:t> are correlated! </a:t>
            </a:r>
          </a:p>
        </p:txBody>
      </p:sp>
      <p:sp>
        <p:nvSpPr>
          <p:cNvPr id="20" name="Rounded Rectangle 19">
            <a:extLst>
              <a:ext uri="{FF2B5EF4-FFF2-40B4-BE49-F238E27FC236}">
                <a16:creationId xmlns:a16="http://schemas.microsoft.com/office/drawing/2014/main" id="{1B5E6D07-77FF-AE4D-A346-F7C37580FE79}"/>
              </a:ext>
            </a:extLst>
          </p:cNvPr>
          <p:cNvSpPr/>
          <p:nvPr/>
        </p:nvSpPr>
        <p:spPr>
          <a:xfrm>
            <a:off x="1460557" y="1803474"/>
            <a:ext cx="869175" cy="422508"/>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Box 4">
            <a:extLst>
              <a:ext uri="{FF2B5EF4-FFF2-40B4-BE49-F238E27FC236}">
                <a16:creationId xmlns:a16="http://schemas.microsoft.com/office/drawing/2014/main" id="{6738FF0F-67D6-3C44-93C9-23B35A86CEFF}"/>
              </a:ext>
            </a:extLst>
          </p:cNvPr>
          <p:cNvSpPr txBox="1">
            <a:spLocks noChangeArrowheads="1"/>
          </p:cNvSpPr>
          <p:nvPr/>
        </p:nvSpPr>
        <p:spPr bwMode="auto">
          <a:xfrm>
            <a:off x="3943846" y="3654130"/>
            <a:ext cx="2234317"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found empirically</a:t>
            </a:r>
          </a:p>
        </p:txBody>
      </p:sp>
      <p:sp>
        <p:nvSpPr>
          <p:cNvPr id="22" name="Rectangle 16">
            <a:extLst>
              <a:ext uri="{FF2B5EF4-FFF2-40B4-BE49-F238E27FC236}">
                <a16:creationId xmlns:a16="http://schemas.microsoft.com/office/drawing/2014/main" id="{15EBB2A7-5AB5-4744-AE7C-2FB6DAC6AB31}"/>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6</a:t>
            </a:fld>
            <a:endParaRPr lang="en-US" altLang="en-US" sz="1200" dirty="0">
              <a:solidFill>
                <a:srgbClr val="595959"/>
              </a:solidFill>
              <a:cs typeface="Arial" panose="020B0604020202020204" pitchFamily="34" charset="0"/>
            </a:endParaRPr>
          </a:p>
        </p:txBody>
      </p:sp>
      <p:pic>
        <p:nvPicPr>
          <p:cNvPr id="23" name="Picture 22">
            <a:extLst>
              <a:ext uri="{FF2B5EF4-FFF2-40B4-BE49-F238E27FC236}">
                <a16:creationId xmlns:a16="http://schemas.microsoft.com/office/drawing/2014/main" id="{37834B5E-7076-9948-9C58-81DEA4B3A969}"/>
              </a:ext>
            </a:extLst>
          </p:cNvPr>
          <p:cNvPicPr>
            <a:picLocks noChangeAspect="1"/>
          </p:cNvPicPr>
          <p:nvPr/>
        </p:nvPicPr>
        <p:blipFill>
          <a:blip r:embed="rId6"/>
          <a:stretch>
            <a:fillRect/>
          </a:stretch>
        </p:blipFill>
        <p:spPr>
          <a:xfrm>
            <a:off x="-145348" y="6340839"/>
            <a:ext cx="621869" cy="621869"/>
          </a:xfrm>
          <a:prstGeom prst="rect">
            <a:avLst/>
          </a:prstGeom>
        </p:spPr>
      </p:pic>
    </p:spTree>
    <p:extLst>
      <p:ext uri="{BB962C8B-B14F-4D97-AF65-F5344CB8AC3E}">
        <p14:creationId xmlns:p14="http://schemas.microsoft.com/office/powerpoint/2010/main" val="32039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Mersenne Twister</a:t>
            </a:r>
            <a:endParaRPr lang="en-GB" altLang="en-US" sz="3200" b="1" dirty="0"/>
          </a:p>
        </p:txBody>
      </p:sp>
      <p:sp>
        <p:nvSpPr>
          <p:cNvPr id="2" name="Rectangle 1">
            <a:extLst>
              <a:ext uri="{FF2B5EF4-FFF2-40B4-BE49-F238E27FC236}">
                <a16:creationId xmlns:a16="http://schemas.microsoft.com/office/drawing/2014/main" id="{2E7D6D09-B42F-9149-ABFA-6127A842EFED}"/>
              </a:ext>
            </a:extLst>
          </p:cNvPr>
          <p:cNvSpPr/>
          <p:nvPr/>
        </p:nvSpPr>
        <p:spPr>
          <a:xfrm>
            <a:off x="878334" y="4124230"/>
            <a:ext cx="5800477"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en.wikipedia.org</a:t>
            </a:r>
            <a:r>
              <a:rPr lang="en-US" sz="2000" dirty="0">
                <a:solidFill>
                  <a:srgbClr val="008BFF"/>
                </a:solidFill>
              </a:rPr>
              <a:t>/wiki/</a:t>
            </a:r>
            <a:r>
              <a:rPr lang="en-US" sz="2000" dirty="0" err="1">
                <a:solidFill>
                  <a:srgbClr val="008BFF"/>
                </a:solidFill>
              </a:rPr>
              <a:t>Mersenne_Twister</a:t>
            </a:r>
            <a:endParaRPr lang="en-US" sz="2000" dirty="0">
              <a:solidFill>
                <a:srgbClr val="008BFF"/>
              </a:solidFill>
            </a:endParaRPr>
          </a:p>
        </p:txBody>
      </p:sp>
      <p:sp>
        <p:nvSpPr>
          <p:cNvPr id="3" name="Rectangle 2">
            <a:extLst>
              <a:ext uri="{FF2B5EF4-FFF2-40B4-BE49-F238E27FC236}">
                <a16:creationId xmlns:a16="http://schemas.microsoft.com/office/drawing/2014/main" id="{FFA4BCE1-5F29-4B4E-9010-64431E06244C}"/>
              </a:ext>
            </a:extLst>
          </p:cNvPr>
          <p:cNvSpPr/>
          <p:nvPr/>
        </p:nvSpPr>
        <p:spPr>
          <a:xfrm>
            <a:off x="878334" y="5787126"/>
            <a:ext cx="6253986"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root.cern.ch</a:t>
            </a:r>
            <a:r>
              <a:rPr lang="en-US" sz="2000" dirty="0">
                <a:solidFill>
                  <a:srgbClr val="008BFF"/>
                </a:solidFill>
              </a:rPr>
              <a:t>/doc/master/classTRandom3.html</a:t>
            </a:r>
          </a:p>
        </p:txBody>
      </p:sp>
      <p:sp>
        <p:nvSpPr>
          <p:cNvPr id="9" name="Text Box 4">
            <a:extLst>
              <a:ext uri="{FF2B5EF4-FFF2-40B4-BE49-F238E27FC236}">
                <a16:creationId xmlns:a16="http://schemas.microsoft.com/office/drawing/2014/main" id="{CC660093-A36F-EC42-B0EE-4E81FC3F40E4}"/>
              </a:ext>
            </a:extLst>
          </p:cNvPr>
          <p:cNvSpPr txBox="1">
            <a:spLocks noChangeArrowheads="1"/>
          </p:cNvSpPr>
          <p:nvPr/>
        </p:nvSpPr>
        <p:spPr bwMode="auto">
          <a:xfrm>
            <a:off x="311905" y="856886"/>
            <a:ext cx="8633311" cy="206088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Modern algorithm, widely in use</a:t>
            </a:r>
          </a:p>
          <a:p>
            <a:pPr eaLnBrk="1" hangingPunct="1">
              <a:lnSpc>
                <a:spcPct val="93000"/>
              </a:lnSpc>
              <a:buClr>
                <a:srgbClr val="000000"/>
              </a:buClr>
              <a:buSzPct val="45000"/>
            </a:pPr>
            <a:endParaRPr lang="en-US" altLang="en-US" sz="1200" dirty="0">
              <a:latin typeface="+mn-lt"/>
            </a:endParaRPr>
          </a:p>
          <a:p>
            <a:pPr eaLnBrk="1" hangingPunct="1">
              <a:lnSpc>
                <a:spcPct val="93000"/>
              </a:lnSpc>
              <a:buClr>
                <a:srgbClr val="000000"/>
              </a:buClr>
              <a:buSzPct val="45000"/>
            </a:pPr>
            <a:r>
              <a:rPr lang="en-US" altLang="en-US" dirty="0">
                <a:latin typeface="+mn-lt"/>
              </a:rPr>
              <a:t>Has long period and numbers in sequence pass most (but not all) statistical tests for being uncorrelated </a:t>
            </a:r>
          </a:p>
          <a:p>
            <a:pPr eaLnBrk="1" hangingPunct="1">
              <a:lnSpc>
                <a:spcPct val="93000"/>
              </a:lnSpc>
              <a:buClr>
                <a:srgbClr val="000000"/>
              </a:buClr>
              <a:buSzPct val="45000"/>
            </a:pPr>
            <a:endParaRPr lang="en-US" altLang="en-US" sz="1200" dirty="0">
              <a:latin typeface="+mn-lt"/>
            </a:endParaRPr>
          </a:p>
          <a:p>
            <a:pPr eaLnBrk="1" hangingPunct="1">
              <a:lnSpc>
                <a:spcPct val="93000"/>
              </a:lnSpc>
              <a:buClr>
                <a:srgbClr val="000000"/>
              </a:buClr>
              <a:buSzPct val="45000"/>
            </a:pPr>
            <a:r>
              <a:rPr lang="en-US" altLang="en-US" dirty="0">
                <a:latin typeface="+mn-lt"/>
              </a:rPr>
              <a:t>Generation of random numbers takes more computing time compared to LCG, but not much more time</a:t>
            </a:r>
          </a:p>
        </p:txBody>
      </p:sp>
      <p:sp>
        <p:nvSpPr>
          <p:cNvPr id="11" name="Text Box 4">
            <a:extLst>
              <a:ext uri="{FF2B5EF4-FFF2-40B4-BE49-F238E27FC236}">
                <a16:creationId xmlns:a16="http://schemas.microsoft.com/office/drawing/2014/main" id="{86B4D00B-C39F-5E4F-BD5A-23172C4CCECA}"/>
              </a:ext>
            </a:extLst>
          </p:cNvPr>
          <p:cNvSpPr txBox="1">
            <a:spLocks noChangeArrowheads="1"/>
          </p:cNvSpPr>
          <p:nvPr/>
        </p:nvSpPr>
        <p:spPr bwMode="auto">
          <a:xfrm>
            <a:off x="327489" y="5392848"/>
            <a:ext cx="8866262"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Mersenne Twister algorithm implemented in TRandom3 class in ROOT</a:t>
            </a:r>
          </a:p>
        </p:txBody>
      </p:sp>
      <p:sp>
        <p:nvSpPr>
          <p:cNvPr id="13" name="Text Box 4">
            <a:extLst>
              <a:ext uri="{FF2B5EF4-FFF2-40B4-BE49-F238E27FC236}">
                <a16:creationId xmlns:a16="http://schemas.microsoft.com/office/drawing/2014/main" id="{82D7427E-824C-684A-B312-03FBA1331E69}"/>
              </a:ext>
            </a:extLst>
          </p:cNvPr>
          <p:cNvSpPr txBox="1">
            <a:spLocks noChangeArrowheads="1"/>
          </p:cNvSpPr>
          <p:nvPr/>
        </p:nvSpPr>
        <p:spPr bwMode="auto">
          <a:xfrm>
            <a:off x="311905" y="3388548"/>
            <a:ext cx="8633311" cy="68698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Algorithm too complicated to presented here in detail. If you are interested, you can read about the algorithm here:</a:t>
            </a:r>
          </a:p>
        </p:txBody>
      </p:sp>
      <p:sp>
        <p:nvSpPr>
          <p:cNvPr id="4" name="Rectangle 3">
            <a:extLst>
              <a:ext uri="{FF2B5EF4-FFF2-40B4-BE49-F238E27FC236}">
                <a16:creationId xmlns:a16="http://schemas.microsoft.com/office/drawing/2014/main" id="{568E400B-BB7B-8F45-9922-8DF230F72300}"/>
              </a:ext>
            </a:extLst>
          </p:cNvPr>
          <p:cNvSpPr/>
          <p:nvPr/>
        </p:nvSpPr>
        <p:spPr>
          <a:xfrm>
            <a:off x="878333" y="4545478"/>
            <a:ext cx="7995323" cy="400110"/>
          </a:xfrm>
          <a:prstGeom prst="rect">
            <a:avLst/>
          </a:prstGeom>
        </p:spPr>
        <p:txBody>
          <a:bodyPr wrap="square">
            <a:spAutoFit/>
          </a:bodyPr>
          <a:lstStyle/>
          <a:p>
            <a:r>
              <a:rPr lang="en-US" sz="2000" dirty="0">
                <a:solidFill>
                  <a:srgbClr val="008BFF"/>
                </a:solidFill>
              </a:rPr>
              <a:t>http://</a:t>
            </a:r>
            <a:r>
              <a:rPr lang="en-US" sz="2000" dirty="0" err="1">
                <a:solidFill>
                  <a:srgbClr val="008BFF"/>
                </a:solidFill>
              </a:rPr>
              <a:t>www.math.sci.hiroshima-u.ac.jp</a:t>
            </a:r>
            <a:r>
              <a:rPr lang="en-US" sz="2000" dirty="0">
                <a:solidFill>
                  <a:srgbClr val="008BFF"/>
                </a:solidFill>
              </a:rPr>
              <a:t>/~m-mat/MT/ARTICLES/</a:t>
            </a:r>
            <a:r>
              <a:rPr lang="en-US" sz="2000" dirty="0" err="1">
                <a:solidFill>
                  <a:srgbClr val="008BFF"/>
                </a:solidFill>
              </a:rPr>
              <a:t>mt.pdf</a:t>
            </a:r>
            <a:endParaRPr lang="en-US" sz="2000" dirty="0">
              <a:solidFill>
                <a:srgbClr val="008BFF"/>
              </a:solidFill>
            </a:endParaRPr>
          </a:p>
        </p:txBody>
      </p:sp>
      <p:sp>
        <p:nvSpPr>
          <p:cNvPr id="12" name="Rectangle 16">
            <a:extLst>
              <a:ext uri="{FF2B5EF4-FFF2-40B4-BE49-F238E27FC236}">
                <a16:creationId xmlns:a16="http://schemas.microsoft.com/office/drawing/2014/main" id="{DAC2176B-09D8-034F-A2FE-73785A3A9101}"/>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7</a:t>
            </a:fld>
            <a:endParaRPr lang="en-US" altLang="en-US" sz="1200" dirty="0">
              <a:solidFill>
                <a:srgbClr val="595959"/>
              </a:solidFill>
              <a:cs typeface="Arial" panose="020B0604020202020204" pitchFamily="34" charset="0"/>
            </a:endParaRPr>
          </a:p>
        </p:txBody>
      </p:sp>
      <p:pic>
        <p:nvPicPr>
          <p:cNvPr id="14" name="Picture 13">
            <a:extLst>
              <a:ext uri="{FF2B5EF4-FFF2-40B4-BE49-F238E27FC236}">
                <a16:creationId xmlns:a16="http://schemas.microsoft.com/office/drawing/2014/main" id="{EAAA6FB2-FF3C-FE47-9769-3FEE0EEAE38F}"/>
              </a:ext>
            </a:extLst>
          </p:cNvPr>
          <p:cNvPicPr>
            <a:picLocks noChangeAspect="1"/>
          </p:cNvPicPr>
          <p:nvPr/>
        </p:nvPicPr>
        <p:blipFill>
          <a:blip r:embed="rId3"/>
          <a:stretch>
            <a:fillRect/>
          </a:stretch>
        </p:blipFill>
        <p:spPr>
          <a:xfrm>
            <a:off x="-145348" y="6340839"/>
            <a:ext cx="621869" cy="621869"/>
          </a:xfrm>
          <a:prstGeom prst="rect">
            <a:avLst/>
          </a:prstGeom>
        </p:spPr>
      </p:pic>
    </p:spTree>
    <p:extLst>
      <p:ext uri="{BB962C8B-B14F-4D97-AF65-F5344CB8AC3E}">
        <p14:creationId xmlns:p14="http://schemas.microsoft.com/office/powerpoint/2010/main" val="12321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Rejection Sampling</a:t>
            </a:r>
            <a:endParaRPr lang="en-GB" altLang="en-US" sz="3200" b="1" dirty="0"/>
          </a:p>
        </p:txBody>
      </p:sp>
      <mc:AlternateContent xmlns:mc="http://schemas.openxmlformats.org/markup-compatibility/2006" xmlns:a14="http://schemas.microsoft.com/office/drawing/2010/main">
        <mc:Choice Requires="a14">
          <p:sp>
            <p:nvSpPr>
              <p:cNvPr id="8" name="Text Box 4">
                <a:extLst>
                  <a:ext uri="{FF2B5EF4-FFF2-40B4-BE49-F238E27FC236}">
                    <a16:creationId xmlns:a16="http://schemas.microsoft.com/office/drawing/2014/main" id="{0F66C867-A047-A240-B524-2759F255F1B1}"/>
                  </a:ext>
                </a:extLst>
              </p:cNvPr>
              <p:cNvSpPr txBox="1">
                <a:spLocks noChangeArrowheads="1"/>
              </p:cNvSpPr>
              <p:nvPr/>
            </p:nvSpPr>
            <p:spPr bwMode="auto">
              <a:xfrm>
                <a:off x="476521" y="856886"/>
                <a:ext cx="8311879" cy="2576154"/>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To randomly sample from distribution f(x) within the interval [</a:t>
                </a:r>
                <a:r>
                  <a:rPr lang="en-US" altLang="en-US" dirty="0" err="1">
                    <a:latin typeface="+mn-lt"/>
                  </a:rPr>
                  <a:t>a,b</a:t>
                </a:r>
                <a:r>
                  <a:rPr lang="en-US" altLang="en-US" dirty="0">
                    <a:latin typeface="+mn-lt"/>
                  </a:rPr>
                  <a:t>]</a:t>
                </a:r>
              </a:p>
              <a:p>
                <a:pPr eaLnBrk="1" hangingPunct="1">
                  <a:lnSpc>
                    <a:spcPct val="93000"/>
                  </a:lnSpc>
                  <a:buClr>
                    <a:srgbClr val="000000"/>
                  </a:buClr>
                  <a:buSzPct val="45000"/>
                </a:pPr>
                <a:r>
                  <a:rPr lang="en-US" altLang="en-US" dirty="0">
                    <a:latin typeface="+mn-lt"/>
                  </a:rPr>
                  <a:t>follow this two-step procedure:</a:t>
                </a:r>
              </a:p>
              <a:p>
                <a:pPr eaLnBrk="1" hangingPunct="1">
                  <a:lnSpc>
                    <a:spcPct val="93000"/>
                  </a:lnSpc>
                  <a:buClr>
                    <a:srgbClr val="000000"/>
                  </a:buClr>
                  <a:buSzPct val="45000"/>
                </a:pPr>
                <a:endParaRPr lang="en-US" altLang="en-US" sz="600" dirty="0">
                  <a:latin typeface="+mn-lt"/>
                </a:endParaRPr>
              </a:p>
              <a:p>
                <a:pPr eaLnBrk="1" hangingPunct="1">
                  <a:lnSpc>
                    <a:spcPct val="93000"/>
                  </a:lnSpc>
                  <a:buClr>
                    <a:srgbClr val="000000"/>
                  </a:buClr>
                  <a:buSzPct val="45000"/>
                </a:pPr>
                <a:r>
                  <a:rPr lang="en-US" altLang="en-US" dirty="0">
                    <a:latin typeface="+mn-lt"/>
                  </a:rPr>
                  <a:t>1)  Generate uniformly distributed random number u</a:t>
                </a:r>
                <a:r>
                  <a:rPr lang="en-US" altLang="en-US" baseline="-25000" dirty="0">
                    <a:latin typeface="+mn-lt"/>
                  </a:rPr>
                  <a:t>1</a:t>
                </a:r>
                <a:r>
                  <a:rPr lang="en-US" altLang="en-US" dirty="0">
                    <a:latin typeface="+mn-lt"/>
                  </a:rPr>
                  <a:t> </a:t>
                </a:r>
                <a14:m>
                  <m:oMath xmlns:m="http://schemas.openxmlformats.org/officeDocument/2006/math">
                    <m:r>
                      <a:rPr lang="en-US" altLang="en-US" b="0" i="1" smtClean="0">
                        <a:latin typeface="Cambria Math" panose="02040503050406030204" pitchFamily="18" charset="0"/>
                      </a:rPr>
                      <m:t>𝜖</m:t>
                    </m:r>
                  </m:oMath>
                </a14:m>
                <a:r>
                  <a:rPr lang="en-US" altLang="en-US" dirty="0">
                    <a:latin typeface="+mn-lt"/>
                  </a:rPr>
                  <a:t> [0,1] </a:t>
                </a:r>
              </a:p>
              <a:p>
                <a:pPr eaLnBrk="1" hangingPunct="1">
                  <a:lnSpc>
                    <a:spcPct val="93000"/>
                  </a:lnSpc>
                  <a:buClr>
                    <a:srgbClr val="000000"/>
                  </a:buClr>
                  <a:buSzPct val="45000"/>
                </a:pPr>
                <a:r>
                  <a:rPr lang="en-US" altLang="en-US" dirty="0">
                    <a:latin typeface="+mn-lt"/>
                  </a:rPr>
                  <a:t>      and compute x = a + (b - a) </a:t>
                </a:r>
                <a:r>
                  <a:rPr lang="en-US" altLang="en-US" dirty="0">
                    <a:latin typeface="+mn-lt"/>
                    <a:cs typeface="Arial" panose="020B0604020202020204" pitchFamily="34" charset="0"/>
                  </a:rPr>
                  <a:t>∙</a:t>
                </a:r>
                <a:r>
                  <a:rPr lang="en-US" altLang="en-US" dirty="0">
                    <a:latin typeface="+mn-lt"/>
                  </a:rPr>
                  <a:t> u</a:t>
                </a:r>
                <a:r>
                  <a:rPr lang="en-US" altLang="en-US" baseline="-25000" dirty="0">
                    <a:latin typeface="+mn-lt"/>
                  </a:rPr>
                  <a:t>1</a:t>
                </a:r>
                <a:r>
                  <a:rPr lang="en-US" altLang="en-US" dirty="0">
                    <a:latin typeface="+mn-lt"/>
                  </a:rPr>
                  <a:t>  </a:t>
                </a:r>
              </a:p>
              <a:p>
                <a:pPr eaLnBrk="1" hangingPunct="1">
                  <a:lnSpc>
                    <a:spcPct val="93000"/>
                  </a:lnSpc>
                  <a:buClr>
                    <a:srgbClr val="000000"/>
                  </a:buClr>
                  <a:buSzPct val="45000"/>
                </a:pPr>
                <a:endParaRPr lang="en-US" altLang="en-US" sz="600" dirty="0">
                  <a:latin typeface="+mn-lt"/>
                </a:endParaRPr>
              </a:p>
              <a:p>
                <a:pPr eaLnBrk="1" hangingPunct="1">
                  <a:lnSpc>
                    <a:spcPct val="93000"/>
                  </a:lnSpc>
                  <a:buClr>
                    <a:srgbClr val="000000"/>
                  </a:buClr>
                  <a:buSzPct val="45000"/>
                </a:pPr>
                <a:r>
                  <a:rPr lang="en-GB" altLang="en-US" dirty="0">
                    <a:latin typeface="+mn-lt"/>
                  </a:rPr>
                  <a:t>2)  Generate </a:t>
                </a:r>
                <a:r>
                  <a:rPr lang="en-US" altLang="en-US" dirty="0">
                    <a:latin typeface="+mn-lt"/>
                  </a:rPr>
                  <a:t>uniformly distributed random number u</a:t>
                </a:r>
                <a:r>
                  <a:rPr lang="en-US" altLang="en-US" baseline="-25000" dirty="0">
                    <a:latin typeface="+mn-lt"/>
                  </a:rPr>
                  <a:t>2</a:t>
                </a:r>
                <a:r>
                  <a:rPr lang="en-US" altLang="en-US" dirty="0">
                    <a:latin typeface="+mn-lt"/>
                  </a:rPr>
                  <a:t> </a:t>
                </a:r>
                <a14:m>
                  <m:oMath xmlns:m="http://schemas.openxmlformats.org/officeDocument/2006/math">
                    <m:r>
                      <a:rPr lang="en-US" altLang="en-US" i="1">
                        <a:latin typeface="Cambria Math" panose="02040503050406030204" pitchFamily="18" charset="0"/>
                      </a:rPr>
                      <m:t>𝜖</m:t>
                    </m:r>
                  </m:oMath>
                </a14:m>
                <a:r>
                  <a:rPr lang="en-US" altLang="en-US" dirty="0">
                    <a:latin typeface="+mn-lt"/>
                  </a:rPr>
                  <a:t> [0,1] </a:t>
                </a:r>
              </a:p>
              <a:p>
                <a:pPr eaLnBrk="1" hangingPunct="1">
                  <a:lnSpc>
                    <a:spcPct val="93000"/>
                  </a:lnSpc>
                  <a:buClr>
                    <a:srgbClr val="000000"/>
                  </a:buClr>
                  <a:buSzPct val="45000"/>
                </a:pPr>
                <a:r>
                  <a:rPr lang="en-US" altLang="en-US" dirty="0">
                    <a:latin typeface="+mn-lt"/>
                  </a:rPr>
                  <a:t>      and compute y = </a:t>
                </a:r>
                <a:r>
                  <a:rPr lang="en-US" altLang="en-US" i="1" dirty="0" err="1">
                    <a:latin typeface="Times New Roman" panose="02020603050405020304" pitchFamily="18" charset="0"/>
                    <a:cs typeface="Times New Roman" panose="02020603050405020304" pitchFamily="18" charset="0"/>
                  </a:rPr>
                  <a:t>y</a:t>
                </a:r>
                <a:r>
                  <a:rPr lang="en-US" altLang="en-US" i="1" baseline="-25000" dirty="0" err="1">
                    <a:latin typeface="Times New Roman" panose="02020603050405020304" pitchFamily="18" charset="0"/>
                    <a:cs typeface="Times New Roman" panose="02020603050405020304" pitchFamily="18" charset="0"/>
                  </a:rPr>
                  <a:t>max</a:t>
                </a:r>
                <a:r>
                  <a:rPr lang="en-US" altLang="en-US" dirty="0">
                    <a:latin typeface="+mn-lt"/>
                  </a:rPr>
                  <a:t> </a:t>
                </a:r>
                <a:r>
                  <a:rPr lang="en-US" altLang="en-US" dirty="0">
                    <a:latin typeface="+mn-lt"/>
                    <a:cs typeface="Arial" panose="020B0604020202020204" pitchFamily="34" charset="0"/>
                  </a:rPr>
                  <a:t>∙</a:t>
                </a:r>
                <a:r>
                  <a:rPr lang="en-US" altLang="en-US" dirty="0">
                    <a:latin typeface="+mn-lt"/>
                  </a:rPr>
                  <a:t> u</a:t>
                </a:r>
                <a:r>
                  <a:rPr lang="en-US" altLang="en-US" baseline="-25000" dirty="0">
                    <a:latin typeface="+mn-lt"/>
                  </a:rPr>
                  <a:t>2 </a:t>
                </a:r>
                <a:r>
                  <a:rPr lang="en-US" altLang="en-US" dirty="0">
                    <a:latin typeface="+mn-lt"/>
                  </a:rPr>
                  <a:t>. </a:t>
                </a:r>
              </a:p>
              <a:p>
                <a:pPr eaLnBrk="1" hangingPunct="1">
                  <a:lnSpc>
                    <a:spcPct val="93000"/>
                  </a:lnSpc>
                  <a:buClr>
                    <a:srgbClr val="000000"/>
                  </a:buClr>
                  <a:buSzPct val="45000"/>
                </a:pPr>
                <a:r>
                  <a:rPr lang="en-US" altLang="en-US" dirty="0">
                    <a:latin typeface="+mn-lt"/>
                  </a:rPr>
                  <a:t>      If y </a:t>
                </a:r>
                <a14:m>
                  <m:oMath xmlns:m="http://schemas.openxmlformats.org/officeDocument/2006/math">
                    <m:r>
                      <a:rPr lang="en-US" altLang="en-US" b="0" i="1" smtClean="0">
                        <a:latin typeface="Cambria Math" panose="02040503050406030204" pitchFamily="18" charset="0"/>
                      </a:rPr>
                      <m:t>≤</m:t>
                    </m:r>
                  </m:oMath>
                </a14:m>
                <a:r>
                  <a:rPr lang="en-US" altLang="en-US" dirty="0">
                    <a:latin typeface="+mn-lt"/>
                  </a:rPr>
                  <a:t> f(x), then keep x, else discard x and go back to 1</a:t>
                </a:r>
                <a:r>
                  <a:rPr lang="en-US" altLang="en-US" baseline="30000" dirty="0">
                    <a:latin typeface="+mn-lt"/>
                  </a:rPr>
                  <a:t>st</a:t>
                </a:r>
                <a:r>
                  <a:rPr lang="en-US" altLang="en-US" dirty="0">
                    <a:latin typeface="+mn-lt"/>
                  </a:rPr>
                  <a:t> step</a:t>
                </a:r>
                <a:endParaRPr lang="en-GB" altLang="en-US" dirty="0">
                  <a:latin typeface="+mn-lt"/>
                </a:endParaRPr>
              </a:p>
            </p:txBody>
          </p:sp>
        </mc:Choice>
        <mc:Fallback xmlns="">
          <p:sp>
            <p:nvSpPr>
              <p:cNvPr id="8" name="Text Box 4">
                <a:extLst>
                  <a:ext uri="{FF2B5EF4-FFF2-40B4-BE49-F238E27FC236}">
                    <a16:creationId xmlns:a16="http://schemas.microsoft.com/office/drawing/2014/main" id="{0F66C867-A047-A240-B524-2759F255F1B1}"/>
                  </a:ext>
                </a:extLst>
              </p:cNvPr>
              <p:cNvSpPr txBox="1">
                <a:spLocks noRot="1" noChangeAspect="1" noMove="1" noResize="1" noEditPoints="1" noAdjustHandles="1" noChangeArrowheads="1" noChangeShapeType="1" noTextEdit="1"/>
              </p:cNvSpPr>
              <p:nvPr/>
            </p:nvSpPr>
            <p:spPr bwMode="auto">
              <a:xfrm>
                <a:off x="476521" y="856886"/>
                <a:ext cx="8311879" cy="2576154"/>
              </a:xfrm>
              <a:prstGeom prst="rect">
                <a:avLst/>
              </a:prstGeom>
              <a:blipFill>
                <a:blip r:embed="rId4"/>
                <a:stretch>
                  <a:fillRect l="-2290" t="-3922" b="-6373"/>
                </a:stretch>
              </a:blipFill>
              <a:ln w="9525">
                <a:noFill/>
                <a:miter lim="800000"/>
                <a:headEnd/>
                <a:tailEnd/>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A111EEC8-C7D9-3C44-BDBC-4F873A97A412}"/>
              </a:ext>
            </a:extLst>
          </p:cNvPr>
          <p:cNvGrpSpPr/>
          <p:nvPr/>
        </p:nvGrpSpPr>
        <p:grpSpPr>
          <a:xfrm>
            <a:off x="355600" y="3699466"/>
            <a:ext cx="8311879" cy="1916685"/>
            <a:chOff x="355600" y="3588148"/>
            <a:chExt cx="8311879" cy="1916685"/>
          </a:xfrm>
        </p:grpSpPr>
        <p:pic>
          <p:nvPicPr>
            <p:cNvPr id="6" name="Picture 5">
              <a:extLst>
                <a:ext uri="{FF2B5EF4-FFF2-40B4-BE49-F238E27FC236}">
                  <a16:creationId xmlns:a16="http://schemas.microsoft.com/office/drawing/2014/main" id="{8D79F1A1-C359-7841-A86C-017DDFCD0874}"/>
                </a:ext>
              </a:extLst>
            </p:cNvPr>
            <p:cNvPicPr>
              <a:picLocks noChangeAspect="1"/>
            </p:cNvPicPr>
            <p:nvPr/>
          </p:nvPicPr>
          <p:blipFill>
            <a:blip r:embed="rId5"/>
            <a:stretch>
              <a:fillRect/>
            </a:stretch>
          </p:blipFill>
          <p:spPr>
            <a:xfrm>
              <a:off x="476521" y="3588148"/>
              <a:ext cx="2499858" cy="481072"/>
            </a:xfrm>
            <a:prstGeom prst="rect">
              <a:avLst/>
            </a:prstGeom>
          </p:spPr>
        </p:pic>
        <p:sp>
          <p:nvSpPr>
            <p:cNvPr id="13" name="Text Box 4">
              <a:extLst>
                <a:ext uri="{FF2B5EF4-FFF2-40B4-BE49-F238E27FC236}">
                  <a16:creationId xmlns:a16="http://schemas.microsoft.com/office/drawing/2014/main" id="{530BCAA9-F858-3143-A0B2-2F0673D5114E}"/>
                </a:ext>
              </a:extLst>
            </p:cNvPr>
            <p:cNvSpPr txBox="1">
              <a:spLocks noChangeArrowheads="1"/>
            </p:cNvSpPr>
            <p:nvPr/>
          </p:nvSpPr>
          <p:spPr bwMode="auto">
            <a:xfrm>
              <a:off x="355600" y="3615661"/>
              <a:ext cx="8311879" cy="188917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dirty="0">
                  <a:latin typeface="+mn-lt"/>
                </a:rPr>
                <a:t>                                         denotes the maximum of the distribution </a:t>
              </a:r>
            </a:p>
            <a:p>
              <a:pPr eaLnBrk="1" hangingPunct="1">
                <a:lnSpc>
                  <a:spcPct val="93000"/>
                </a:lnSpc>
                <a:buClr>
                  <a:srgbClr val="000000"/>
                </a:buClr>
                <a:buSzPct val="45000"/>
              </a:pPr>
              <a:endParaRPr lang="en-US" altLang="en-US" sz="1200" dirty="0">
                <a:latin typeface="+mn-lt"/>
              </a:endParaRPr>
            </a:p>
            <a:p>
              <a:pPr eaLnBrk="1" hangingPunct="1">
                <a:lnSpc>
                  <a:spcPct val="93000"/>
                </a:lnSpc>
                <a:buClr>
                  <a:srgbClr val="000000"/>
                </a:buClr>
                <a:buSzPct val="45000"/>
              </a:pPr>
              <a:r>
                <a:rPr lang="en-US" altLang="en-US" dirty="0">
                  <a:latin typeface="+mn-lt"/>
                </a:rPr>
                <a:t>f(x) within the interval [</a:t>
              </a:r>
              <a:r>
                <a:rPr lang="en-US" altLang="en-US" dirty="0" err="1">
                  <a:latin typeface="+mn-lt"/>
                </a:rPr>
                <a:t>a,b</a:t>
              </a:r>
              <a:r>
                <a:rPr lang="en-US" altLang="en-US" dirty="0">
                  <a:latin typeface="+mn-lt"/>
                </a:rPr>
                <a:t>]</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r>
                <a:rPr lang="en-US" altLang="en-US" dirty="0">
                  <a:latin typeface="+mn-lt"/>
                </a:rPr>
                <a:t>The 2</a:t>
              </a:r>
              <a:r>
                <a:rPr lang="en-US" altLang="en-US" baseline="30000" dirty="0">
                  <a:latin typeface="+mn-lt"/>
                </a:rPr>
                <a:t>nd</a:t>
              </a:r>
              <a:r>
                <a:rPr lang="en-US" altLang="en-US" dirty="0">
                  <a:latin typeface="+mn-lt"/>
                </a:rPr>
                <a:t> step ensures that the probability to obtain a random number with value x is is equal to f(x)</a:t>
              </a:r>
              <a:endParaRPr lang="en-GB" altLang="en-US" dirty="0">
                <a:latin typeface="+mn-lt"/>
              </a:endParaRPr>
            </a:p>
          </p:txBody>
        </p:sp>
      </p:grpSp>
      <p:sp>
        <p:nvSpPr>
          <p:cNvPr id="15" name="Rectangle 14">
            <a:extLst>
              <a:ext uri="{FF2B5EF4-FFF2-40B4-BE49-F238E27FC236}">
                <a16:creationId xmlns:a16="http://schemas.microsoft.com/office/drawing/2014/main" id="{E783FA25-5BE5-7744-9E79-70F267CCBDB7}"/>
              </a:ext>
            </a:extLst>
          </p:cNvPr>
          <p:cNvSpPr/>
          <p:nvPr/>
        </p:nvSpPr>
        <p:spPr>
          <a:xfrm>
            <a:off x="346075" y="6074156"/>
            <a:ext cx="5450618" cy="369332"/>
          </a:xfrm>
          <a:prstGeom prst="rect">
            <a:avLst/>
          </a:prstGeom>
        </p:spPr>
        <p:txBody>
          <a:bodyPr wrap="square">
            <a:spAutoFit/>
          </a:bodyPr>
          <a:lstStyle/>
          <a:p>
            <a:r>
              <a:rPr lang="en-US" dirty="0">
                <a:solidFill>
                  <a:srgbClr val="008BFF"/>
                </a:solidFill>
              </a:rPr>
              <a:t>https://</a:t>
            </a:r>
            <a:r>
              <a:rPr lang="en-US" dirty="0" err="1">
                <a:solidFill>
                  <a:srgbClr val="008BFF"/>
                </a:solidFill>
              </a:rPr>
              <a:t>www.youtube.com</a:t>
            </a:r>
            <a:r>
              <a:rPr lang="en-US" dirty="0">
                <a:solidFill>
                  <a:srgbClr val="008BFF"/>
                </a:solidFill>
              </a:rPr>
              <a:t>/</a:t>
            </a:r>
            <a:r>
              <a:rPr lang="en-US" dirty="0" err="1">
                <a:solidFill>
                  <a:srgbClr val="008BFF"/>
                </a:solidFill>
              </a:rPr>
              <a:t>watch?v</a:t>
            </a:r>
            <a:r>
              <a:rPr lang="en-US" dirty="0">
                <a:solidFill>
                  <a:srgbClr val="008BFF"/>
                </a:solidFill>
              </a:rPr>
              <a:t>=kYWHfgkRc9s</a:t>
            </a:r>
          </a:p>
        </p:txBody>
      </p:sp>
      <p:sp>
        <p:nvSpPr>
          <p:cNvPr id="16" name="Rectangle 15">
            <a:extLst>
              <a:ext uri="{FF2B5EF4-FFF2-40B4-BE49-F238E27FC236}">
                <a16:creationId xmlns:a16="http://schemas.microsoft.com/office/drawing/2014/main" id="{0BA9DCB1-34D2-EB41-9544-7456ACE4BD74}"/>
              </a:ext>
            </a:extLst>
          </p:cNvPr>
          <p:cNvSpPr/>
          <p:nvPr/>
        </p:nvSpPr>
        <p:spPr>
          <a:xfrm>
            <a:off x="355600" y="5721314"/>
            <a:ext cx="5450618" cy="369332"/>
          </a:xfrm>
          <a:prstGeom prst="rect">
            <a:avLst/>
          </a:prstGeom>
        </p:spPr>
        <p:txBody>
          <a:bodyPr wrap="square">
            <a:spAutoFit/>
          </a:bodyPr>
          <a:lstStyle/>
          <a:p>
            <a:r>
              <a:rPr lang="en-US" dirty="0">
                <a:solidFill>
                  <a:srgbClr val="008BFF"/>
                </a:solidFill>
              </a:rPr>
              <a:t>https://</a:t>
            </a:r>
            <a:r>
              <a:rPr lang="en-US" dirty="0" err="1">
                <a:solidFill>
                  <a:srgbClr val="008BFF"/>
                </a:solidFill>
              </a:rPr>
              <a:t>en.wikipedia.org</a:t>
            </a:r>
            <a:r>
              <a:rPr lang="en-US" dirty="0">
                <a:solidFill>
                  <a:srgbClr val="008BFF"/>
                </a:solidFill>
              </a:rPr>
              <a:t>/wiki/</a:t>
            </a:r>
            <a:r>
              <a:rPr lang="en-US" dirty="0" err="1">
                <a:solidFill>
                  <a:srgbClr val="008BFF"/>
                </a:solidFill>
              </a:rPr>
              <a:t>Rejection_sampling</a:t>
            </a:r>
            <a:endParaRPr lang="en-US" dirty="0">
              <a:solidFill>
                <a:srgbClr val="008BFF"/>
              </a:solidFill>
            </a:endParaRPr>
          </a:p>
        </p:txBody>
      </p:sp>
      <p:sp>
        <p:nvSpPr>
          <p:cNvPr id="11" name="Rectangle 16">
            <a:extLst>
              <a:ext uri="{FF2B5EF4-FFF2-40B4-BE49-F238E27FC236}">
                <a16:creationId xmlns:a16="http://schemas.microsoft.com/office/drawing/2014/main" id="{0117599B-0409-3E4B-A884-7A9564DC1C3D}"/>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8</a:t>
            </a:fld>
            <a:endParaRPr lang="en-US" altLang="en-US" sz="1200" dirty="0">
              <a:solidFill>
                <a:srgbClr val="595959"/>
              </a:solidFill>
              <a:cs typeface="Arial" panose="020B0604020202020204" pitchFamily="34" charset="0"/>
            </a:endParaRPr>
          </a:p>
        </p:txBody>
      </p:sp>
      <p:pic>
        <p:nvPicPr>
          <p:cNvPr id="12" name="Picture 11">
            <a:extLst>
              <a:ext uri="{FF2B5EF4-FFF2-40B4-BE49-F238E27FC236}">
                <a16:creationId xmlns:a16="http://schemas.microsoft.com/office/drawing/2014/main" id="{B1FB65B7-4871-844F-AC74-3BD7D4C6BBC0}"/>
              </a:ext>
            </a:extLst>
          </p:cNvPr>
          <p:cNvPicPr>
            <a:picLocks noChangeAspect="1"/>
          </p:cNvPicPr>
          <p:nvPr/>
        </p:nvPicPr>
        <p:blipFill>
          <a:blip r:embed="rId6"/>
          <a:stretch>
            <a:fillRect/>
          </a:stretch>
        </p:blipFill>
        <p:spPr>
          <a:xfrm>
            <a:off x="-145348" y="6340839"/>
            <a:ext cx="621869" cy="621869"/>
          </a:xfrm>
          <a:prstGeom prst="rect">
            <a:avLst/>
          </a:prstGeom>
        </p:spPr>
      </p:pic>
    </p:spTree>
    <p:extLst>
      <p:ext uri="{BB962C8B-B14F-4D97-AF65-F5344CB8AC3E}">
        <p14:creationId xmlns:p14="http://schemas.microsoft.com/office/powerpoint/2010/main" val="4031874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Rejection Sampling</a:t>
            </a:r>
            <a:endParaRPr lang="en-GB" altLang="en-US" sz="3200" b="1" dirty="0"/>
          </a:p>
        </p:txBody>
      </p:sp>
      <p:sp>
        <p:nvSpPr>
          <p:cNvPr id="9" name="Text Box 4">
            <a:extLst>
              <a:ext uri="{FF2B5EF4-FFF2-40B4-BE49-F238E27FC236}">
                <a16:creationId xmlns:a16="http://schemas.microsoft.com/office/drawing/2014/main" id="{C617C905-B802-B446-B1D8-6C5C6A9D31C4}"/>
              </a:ext>
            </a:extLst>
          </p:cNvPr>
          <p:cNvSpPr txBox="1">
            <a:spLocks noChangeArrowheads="1"/>
          </p:cNvSpPr>
          <p:nvPr/>
        </p:nvSpPr>
        <p:spPr bwMode="auto">
          <a:xfrm>
            <a:off x="468570" y="4944072"/>
            <a:ext cx="8442326" cy="137396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b="1" dirty="0">
                <a:latin typeface="+mn-lt"/>
              </a:rPr>
              <a:t>N.B.: </a:t>
            </a:r>
            <a:r>
              <a:rPr lang="en-US" altLang="en-US" dirty="0">
                <a:latin typeface="+mn-lt"/>
              </a:rPr>
              <a:t>In case the distribution f(x) has a narrow peak, generating random numbers with rejecting sampling becomes time-consuming, as many random numbers will be discarded in the 2</a:t>
            </a:r>
            <a:r>
              <a:rPr lang="en-US" altLang="en-US" baseline="30000" dirty="0">
                <a:latin typeface="+mn-lt"/>
              </a:rPr>
              <a:t>nd</a:t>
            </a:r>
            <a:r>
              <a:rPr lang="en-US" altLang="en-US" dirty="0">
                <a:latin typeface="+mn-lt"/>
              </a:rPr>
              <a:t> step of the procedure</a:t>
            </a:r>
            <a:endParaRPr lang="en-GB" altLang="en-US" dirty="0">
              <a:latin typeface="+mn-lt"/>
            </a:endParaRPr>
          </a:p>
        </p:txBody>
      </p:sp>
      <p:pic>
        <p:nvPicPr>
          <p:cNvPr id="4100" name="Picture 4">
            <a:extLst>
              <a:ext uri="{FF2B5EF4-FFF2-40B4-BE49-F238E27FC236}">
                <a16:creationId xmlns:a16="http://schemas.microsoft.com/office/drawing/2014/main" id="{FBDF00B3-49E1-0A41-8421-70BC362BD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7" y="720465"/>
            <a:ext cx="4826000" cy="3556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529BED8-E2C4-A64E-9BC6-BD91A9C00627}"/>
              </a:ext>
            </a:extLst>
          </p:cNvPr>
          <p:cNvCxnSpPr/>
          <p:nvPr/>
        </p:nvCxnSpPr>
        <p:spPr>
          <a:xfrm>
            <a:off x="1733384" y="1081377"/>
            <a:ext cx="8110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 Box 4">
            <a:extLst>
              <a:ext uri="{FF2B5EF4-FFF2-40B4-BE49-F238E27FC236}">
                <a16:creationId xmlns:a16="http://schemas.microsoft.com/office/drawing/2014/main" id="{58A63A48-C587-5642-935D-DC1408BB86CA}"/>
              </a:ext>
            </a:extLst>
          </p:cNvPr>
          <p:cNvSpPr txBox="1">
            <a:spLocks noChangeArrowheads="1"/>
          </p:cNvSpPr>
          <p:nvPr/>
        </p:nvSpPr>
        <p:spPr bwMode="auto">
          <a:xfrm>
            <a:off x="1211455" y="837072"/>
            <a:ext cx="541246"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i="1" dirty="0" err="1">
                <a:latin typeface="Times New Roman" panose="02020603050405020304" pitchFamily="18" charset="0"/>
                <a:cs typeface="Times New Roman" panose="02020603050405020304" pitchFamily="18" charset="0"/>
              </a:rPr>
              <a:t>y</a:t>
            </a:r>
            <a:r>
              <a:rPr lang="en-US" altLang="en-US" i="1" baseline="-25000" dirty="0" err="1">
                <a:latin typeface="Times New Roman" panose="02020603050405020304" pitchFamily="18" charset="0"/>
                <a:cs typeface="Times New Roman" panose="02020603050405020304" pitchFamily="18" charset="0"/>
              </a:rPr>
              <a:t>max</a:t>
            </a:r>
            <a:endParaRPr lang="en-GB" altLang="en-US" dirty="0">
              <a:latin typeface="+mn-lt"/>
            </a:endParaRPr>
          </a:p>
        </p:txBody>
      </p:sp>
      <p:cxnSp>
        <p:nvCxnSpPr>
          <p:cNvPr id="5" name="Straight Arrow Connector 4">
            <a:extLst>
              <a:ext uri="{FF2B5EF4-FFF2-40B4-BE49-F238E27FC236}">
                <a16:creationId xmlns:a16="http://schemas.microsoft.com/office/drawing/2014/main" id="{8537DFC5-2C33-CB4A-A066-B2BF97AD5A6E}"/>
              </a:ext>
            </a:extLst>
          </p:cNvPr>
          <p:cNvCxnSpPr>
            <a:cxnSpLocks/>
          </p:cNvCxnSpPr>
          <p:nvPr/>
        </p:nvCxnSpPr>
        <p:spPr>
          <a:xfrm flipV="1">
            <a:off x="3951799" y="3560849"/>
            <a:ext cx="0" cy="836222"/>
          </a:xfrm>
          <a:prstGeom prst="straightConnector1">
            <a:avLst/>
          </a:prstGeom>
          <a:ln w="19050">
            <a:solidFill>
              <a:srgbClr val="008BFF"/>
            </a:solidFill>
            <a:tailEnd type="triangle"/>
          </a:ln>
        </p:spPr>
        <p:style>
          <a:lnRef idx="1">
            <a:schemeClr val="accent1"/>
          </a:lnRef>
          <a:fillRef idx="0">
            <a:schemeClr val="accent1"/>
          </a:fillRef>
          <a:effectRef idx="0">
            <a:schemeClr val="accent1"/>
          </a:effectRef>
          <a:fontRef idx="minor">
            <a:schemeClr val="tx1"/>
          </a:fontRef>
        </p:style>
      </p:cxnSp>
      <p:sp>
        <p:nvSpPr>
          <p:cNvPr id="18" name="Text Box 4">
            <a:extLst>
              <a:ext uri="{FF2B5EF4-FFF2-40B4-BE49-F238E27FC236}">
                <a16:creationId xmlns:a16="http://schemas.microsoft.com/office/drawing/2014/main" id="{43AF9B81-9CC0-8C4E-8680-68D611A816D4}"/>
              </a:ext>
            </a:extLst>
          </p:cNvPr>
          <p:cNvSpPr txBox="1">
            <a:spLocks noChangeArrowheads="1"/>
          </p:cNvSpPr>
          <p:nvPr/>
        </p:nvSpPr>
        <p:spPr bwMode="auto">
          <a:xfrm>
            <a:off x="3609336" y="4366574"/>
            <a:ext cx="1209148"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u</a:t>
            </a:r>
            <a:r>
              <a:rPr lang="en-US" altLang="en-US" sz="2000" baseline="-25000" dirty="0">
                <a:solidFill>
                  <a:srgbClr val="008BFF"/>
                </a:solidFill>
                <a:latin typeface="+mn-lt"/>
              </a:rPr>
              <a:t>1</a:t>
            </a:r>
            <a:r>
              <a:rPr lang="en-US" altLang="en-US" sz="2000" dirty="0">
                <a:solidFill>
                  <a:srgbClr val="008BFF"/>
                </a:solidFill>
                <a:latin typeface="+mn-lt"/>
              </a:rPr>
              <a:t> = 0.3125 </a:t>
            </a:r>
            <a:endParaRPr lang="en-GB" altLang="en-US" sz="2000" dirty="0">
              <a:solidFill>
                <a:srgbClr val="008BFF"/>
              </a:solidFill>
              <a:latin typeface="+mn-lt"/>
            </a:endParaRPr>
          </a:p>
        </p:txBody>
      </p:sp>
      <p:sp>
        <p:nvSpPr>
          <p:cNvPr id="11" name="Right Brace 10">
            <a:extLst>
              <a:ext uri="{FF2B5EF4-FFF2-40B4-BE49-F238E27FC236}">
                <a16:creationId xmlns:a16="http://schemas.microsoft.com/office/drawing/2014/main" id="{358422A7-724E-0244-95AE-1551D6941D9C}"/>
              </a:ext>
            </a:extLst>
          </p:cNvPr>
          <p:cNvSpPr/>
          <p:nvPr/>
        </p:nvSpPr>
        <p:spPr>
          <a:xfrm>
            <a:off x="3959750" y="2754474"/>
            <a:ext cx="166975" cy="798423"/>
          </a:xfrm>
          <a:prstGeom prst="righ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ight Brace 19">
            <a:extLst>
              <a:ext uri="{FF2B5EF4-FFF2-40B4-BE49-F238E27FC236}">
                <a16:creationId xmlns:a16="http://schemas.microsoft.com/office/drawing/2014/main" id="{C17ECB4E-C52C-734B-936C-FFC0EE447F66}"/>
              </a:ext>
            </a:extLst>
          </p:cNvPr>
          <p:cNvSpPr/>
          <p:nvPr/>
        </p:nvSpPr>
        <p:spPr>
          <a:xfrm>
            <a:off x="3951798" y="1081857"/>
            <a:ext cx="182877" cy="165543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 Box 4">
            <a:extLst>
              <a:ext uri="{FF2B5EF4-FFF2-40B4-BE49-F238E27FC236}">
                <a16:creationId xmlns:a16="http://schemas.microsoft.com/office/drawing/2014/main" id="{1AE701CF-1298-2E41-B6D7-F62878FA8A4D}"/>
              </a:ext>
            </a:extLst>
          </p:cNvPr>
          <p:cNvSpPr txBox="1">
            <a:spLocks noChangeArrowheads="1"/>
          </p:cNvSpPr>
          <p:nvPr/>
        </p:nvSpPr>
        <p:spPr bwMode="auto">
          <a:xfrm>
            <a:off x="4158253" y="2870839"/>
            <a:ext cx="1209148" cy="572464"/>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Probability to keep u</a:t>
            </a:r>
            <a:r>
              <a:rPr lang="en-US" altLang="en-US" sz="2000" baseline="-25000" dirty="0">
                <a:solidFill>
                  <a:srgbClr val="00B050"/>
                </a:solidFill>
                <a:latin typeface="+mn-lt"/>
              </a:rPr>
              <a:t>1</a:t>
            </a:r>
            <a:endParaRPr lang="en-GB" altLang="en-US" sz="2000" dirty="0">
              <a:solidFill>
                <a:srgbClr val="00B050"/>
              </a:solidFill>
              <a:latin typeface="+mn-lt"/>
            </a:endParaRPr>
          </a:p>
        </p:txBody>
      </p:sp>
      <p:sp>
        <p:nvSpPr>
          <p:cNvPr id="22" name="Text Box 4">
            <a:extLst>
              <a:ext uri="{FF2B5EF4-FFF2-40B4-BE49-F238E27FC236}">
                <a16:creationId xmlns:a16="http://schemas.microsoft.com/office/drawing/2014/main" id="{C9EE87E4-47AA-E740-9A19-A08EDC60D983}"/>
              </a:ext>
            </a:extLst>
          </p:cNvPr>
          <p:cNvSpPr txBox="1">
            <a:spLocks noChangeArrowheads="1"/>
          </p:cNvSpPr>
          <p:nvPr/>
        </p:nvSpPr>
        <p:spPr bwMode="auto">
          <a:xfrm>
            <a:off x="4158253" y="1633332"/>
            <a:ext cx="1447961" cy="572464"/>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Probability to discard u</a:t>
            </a:r>
            <a:r>
              <a:rPr lang="en-US" altLang="en-US" sz="2000" baseline="-25000" dirty="0">
                <a:solidFill>
                  <a:srgbClr val="FF0000"/>
                </a:solidFill>
                <a:latin typeface="+mn-lt"/>
              </a:rPr>
              <a:t>1</a:t>
            </a:r>
            <a:endParaRPr lang="en-GB" altLang="en-US" sz="2000" dirty="0">
              <a:solidFill>
                <a:srgbClr val="FF0000"/>
              </a:solidFill>
              <a:latin typeface="+mn-lt"/>
            </a:endParaRPr>
          </a:p>
        </p:txBody>
      </p:sp>
      <p:sp>
        <p:nvSpPr>
          <p:cNvPr id="16" name="Rectangle 16">
            <a:extLst>
              <a:ext uri="{FF2B5EF4-FFF2-40B4-BE49-F238E27FC236}">
                <a16:creationId xmlns:a16="http://schemas.microsoft.com/office/drawing/2014/main" id="{76BA7117-9F59-424E-8FBE-E4F0C20770F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Random Numbers	       	       				</a:t>
            </a:r>
            <a:fld id="{5B890C50-1859-974C-998E-25DE323D0652}" type="slidenum">
              <a:rPr lang="en-US" altLang="en-US" sz="1200" smtClean="0">
                <a:solidFill>
                  <a:srgbClr val="595959"/>
                </a:solidFill>
                <a:cs typeface="Arial" panose="020B0604020202020204" pitchFamily="34" charset="0"/>
              </a:rPr>
              <a:pPr eaLnBrk="1" hangingPunct="1"/>
              <a:t>9</a:t>
            </a:fld>
            <a:endParaRPr lang="en-US" altLang="en-US" sz="1200" dirty="0">
              <a:solidFill>
                <a:srgbClr val="595959"/>
              </a:solidFill>
              <a:cs typeface="Arial" panose="020B0604020202020204" pitchFamily="34" charset="0"/>
            </a:endParaRPr>
          </a:p>
        </p:txBody>
      </p:sp>
      <p:pic>
        <p:nvPicPr>
          <p:cNvPr id="17" name="Picture 16">
            <a:extLst>
              <a:ext uri="{FF2B5EF4-FFF2-40B4-BE49-F238E27FC236}">
                <a16:creationId xmlns:a16="http://schemas.microsoft.com/office/drawing/2014/main" id="{26E1FD26-33A6-2E4B-851F-8E11F2F9F41F}"/>
              </a:ext>
            </a:extLst>
          </p:cNvPr>
          <p:cNvPicPr>
            <a:picLocks noChangeAspect="1"/>
          </p:cNvPicPr>
          <p:nvPr/>
        </p:nvPicPr>
        <p:blipFill>
          <a:blip r:embed="rId4"/>
          <a:stretch>
            <a:fillRect/>
          </a:stretch>
        </p:blipFill>
        <p:spPr>
          <a:xfrm>
            <a:off x="-145348" y="6340839"/>
            <a:ext cx="621869" cy="621869"/>
          </a:xfrm>
          <a:prstGeom prst="rect">
            <a:avLst/>
          </a:prstGeom>
        </p:spPr>
      </p:pic>
    </p:spTree>
    <p:extLst>
      <p:ext uri="{BB962C8B-B14F-4D97-AF65-F5344CB8AC3E}">
        <p14:creationId xmlns:p14="http://schemas.microsoft.com/office/powerpoint/2010/main" val="4716310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8695</TotalTime>
  <Words>1863</Words>
  <Application>Microsoft Macintosh PowerPoint</Application>
  <PresentationFormat>On-screen Show (4:3)</PresentationFormat>
  <Paragraphs>212</Paragraphs>
  <Slides>17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Cambria Math</vt:lpstr>
      <vt:lpstr>Lucida Calligraphy</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Veelken</dc:creator>
  <cp:lastModifiedBy>Christian Veelken</cp:lastModifiedBy>
  <cp:revision>448</cp:revision>
  <cp:lastPrinted>2019-06-26T15:42:34Z</cp:lastPrinted>
  <dcterms:created xsi:type="dcterms:W3CDTF">2019-06-26T12:15:17Z</dcterms:created>
  <dcterms:modified xsi:type="dcterms:W3CDTF">2019-11-25T14:22:15Z</dcterms:modified>
</cp:coreProperties>
</file>